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8" r:id="rId3"/>
    <p:sldId id="353" r:id="rId4"/>
    <p:sldId id="319" r:id="rId5"/>
    <p:sldId id="350" r:id="rId6"/>
    <p:sldId id="351" r:id="rId7"/>
    <p:sldId id="352" r:id="rId8"/>
    <p:sldId id="354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2" r:id="rId33"/>
    <p:sldId id="380" r:id="rId34"/>
    <p:sldId id="381" r:id="rId35"/>
    <p:sldId id="294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74356" autoAdjust="0"/>
  </p:normalViewPr>
  <p:slideViewPr>
    <p:cSldViewPr>
      <p:cViewPr varScale="1">
        <p:scale>
          <a:sx n="52" d="100"/>
          <a:sy n="52" d="100"/>
        </p:scale>
        <p:origin x="195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DDDB8-D596-C648-AF44-A2DFA92F027E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8A8B-B5FC-0148-B6DE-E19816705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446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B4639-F159-0C4A-AC7A-FA9578A8488E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0C5FB-B562-F94E-8BBD-815D463A8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1167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99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545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97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70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 smtClean="0">
                <a:latin typeface="Arial" panose="020B0604020202020204" pitchFamily="34" charset="0"/>
              </a:rPr>
              <a:t>San:</a:t>
            </a:r>
            <a:r>
              <a:rPr lang="zh-CN" altLang="en-US" dirty="0" smtClean="0">
                <a:latin typeface="Arial" panose="020B0604020202020204" pitchFamily="34" charset="0"/>
              </a:rPr>
              <a:t>存储网络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Lan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err="1" smtClean="0">
                <a:latin typeface="Arial" panose="020B0604020202020204" pitchFamily="34" charset="0"/>
              </a:rPr>
              <a:t>Nas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481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管理代价逐年加大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虚拟机数量逐年增大，物理机数量停滞</a:t>
            </a:r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257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35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18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0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50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192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04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6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343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835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055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991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155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699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509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1355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777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2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945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728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65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云计算发展路径：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HTC</a:t>
            </a:r>
            <a:r>
              <a:rPr lang="zh-CN" altLang="en-US" dirty="0" smtClean="0">
                <a:latin typeface="Arial" panose="020B0604020202020204" pitchFamily="34" charset="0"/>
              </a:rPr>
              <a:t>（吞吐量）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HPC</a:t>
            </a:r>
            <a:r>
              <a:rPr lang="zh-CN" altLang="en-US" dirty="0" smtClean="0">
                <a:latin typeface="Arial" panose="020B0604020202020204" pitchFamily="34" charset="0"/>
              </a:rPr>
              <a:t>（性能）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计算、数据网格</a:t>
            </a:r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32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集中计算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并行计算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分布式计算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云计算（虚拟化、屏蔽底层）</a:t>
            </a:r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26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59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22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75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5FB-B562-F94E-8BBD-815D463A8A5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19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Rectangle 65"/>
          <p:cNvSpPr>
            <a:spLocks noChangeArrowheads="1"/>
          </p:cNvSpPr>
          <p:nvPr userDrawn="1"/>
        </p:nvSpPr>
        <p:spPr bwMode="gray">
          <a:xfrm>
            <a:off x="0" y="0"/>
            <a:ext cx="22098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 userDrawn="1"/>
        </p:nvSpPr>
        <p:spPr bwMode="gray">
          <a:xfrm>
            <a:off x="2286000" y="3124200"/>
            <a:ext cx="6858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9" name="Rectangle 67"/>
          <p:cNvSpPr>
            <a:spLocks noChangeArrowheads="1"/>
          </p:cNvSpPr>
          <p:nvPr userDrawn="1"/>
        </p:nvSpPr>
        <p:spPr bwMode="gray">
          <a:xfrm>
            <a:off x="0" y="3124200"/>
            <a:ext cx="91440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 userDrawn="1"/>
        </p:nvGraphicFramePr>
        <p:xfrm>
          <a:off x="4640263" y="-9525"/>
          <a:ext cx="2216150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9" name="Image" r:id="rId3" imgW="4330159" imgH="6146032" progId="Photoshop.Image.6">
                  <p:embed/>
                </p:oleObj>
              </mc:Choice>
              <mc:Fallback>
                <p:oleObj name="Image" r:id="rId3" imgW="4330159" imgH="6146032" progId="Photoshop.Image.6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-9525"/>
                        <a:ext cx="2216150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 userDrawn="1"/>
        </p:nvGraphicFramePr>
        <p:xfrm>
          <a:off x="2286000" y="0"/>
          <a:ext cx="2293938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" name="Image" r:id="rId5" imgW="2526984" imgH="3428571" progId="Photoshop.Image.6">
                  <p:embed/>
                </p:oleObj>
              </mc:Choice>
              <mc:Fallback>
                <p:oleObj name="Image" r:id="rId5" imgW="2526984" imgH="3428571" progId="Photoshop.Image.6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0"/>
                        <a:ext cx="2293938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0"/>
            <a:ext cx="2235200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6" name="Rectangle 7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64313"/>
            <a:ext cx="2133600" cy="15716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Times New Roman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3147" name="Rectangle 7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0025"/>
            <a:ext cx="2895600" cy="171450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Times New Roman" charset="0"/>
              </a:defRPr>
            </a:lvl1pPr>
          </a:lstStyle>
          <a:p>
            <a:endParaRPr lang="en-US" altLang="en-US"/>
          </a:p>
        </p:txBody>
      </p:sp>
      <p:sp>
        <p:nvSpPr>
          <p:cNvPr id="3148" name="Rectangle 7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35738"/>
            <a:ext cx="2133600" cy="185737"/>
          </a:xfrm>
        </p:spPr>
        <p:txBody>
          <a:bodyPr/>
          <a:lstStyle>
            <a:lvl1pPr algn="r">
              <a:defRPr>
                <a:latin typeface="Times New Roman" charset="0"/>
              </a:defRPr>
            </a:lvl1pPr>
          </a:lstStyle>
          <a:p>
            <a:fld id="{03558B56-0B79-7D43-B358-DBD0426B793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152" name="Picture 80" descr="https://gss3.bdstatic.com/7Po3dSag_xI4khGkpoWK1HF6hhy/baike/c0%3Dbaike92%2C5%2C5%2C92%2C30/sign=e0c646358926cffc7d27b7e0d86821f5/b3119313b07eca8032bb094b9a2397dda04483db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506413"/>
            <a:ext cx="2160587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2309812" y="3807380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&amp; Distributed Computing</a:t>
            </a: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272288" y="335732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u="sng" dirty="0">
                <a:solidFill>
                  <a:srgbClr val="FFFFFF"/>
                </a:solidFill>
                <a:effectLst/>
              </a:rPr>
              <a:t>并行</a:t>
            </a:r>
            <a:r>
              <a:rPr lang="zh-CN" altLang="en-US" sz="3200" b="1" u="sng">
                <a:solidFill>
                  <a:srgbClr val="FFFFFF"/>
                </a:solidFill>
                <a:effectLst/>
              </a:rPr>
              <a:t>与分布式计算</a:t>
            </a:r>
            <a:endParaRPr lang="en-US" sz="3200" b="1" u="sng" dirty="0">
              <a:solidFill>
                <a:srgbClr val="FFFFFF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467" y="2581570"/>
            <a:ext cx="81534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DAA3C50-B271-C54B-86D3-567BD116E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89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31838"/>
            <a:ext cx="2095500" cy="55927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31838"/>
            <a:ext cx="6134100" cy="55927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91021F-9C58-3B49-A0E9-CDC78002B2F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877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31838"/>
            <a:ext cx="81534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429000" y="6508750"/>
            <a:ext cx="2133600" cy="307975"/>
          </a:xfrm>
        </p:spPr>
        <p:txBody>
          <a:bodyPr/>
          <a:lstStyle>
            <a:lvl1pPr>
              <a:defRPr/>
            </a:lvl1pPr>
          </a:lstStyle>
          <a:p>
            <a:fld id="{F50D0396-1F6D-A840-80A9-DA0D6E69D1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9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527B9D-8B53-C542-B4A4-B7AE274C94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9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B34147-9FDE-7C41-B020-64F2575EF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8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467" y="2581570"/>
            <a:ext cx="81534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0C5520B-3D5D-4D49-8553-5D2469DC711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70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3CF0A8-2D3A-4C4A-B49A-1FDD560674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86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467" y="2581570"/>
            <a:ext cx="81534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3F1366-7D9F-624B-9D7B-C2843D7EEEB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8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F95BC7-B595-424D-AC38-35A2CFCEC1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49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FE9FC8-E419-F049-8482-6C3AB274B23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92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BC9AF1-8311-FF44-BB94-F1A661EEFEC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6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96199" y="40394"/>
            <a:ext cx="1419225" cy="680332"/>
          </a:xfrm>
          <a:prstGeom prst="rect">
            <a:avLst/>
          </a:prstGeom>
        </p:spPr>
      </p:pic>
      <p:sp>
        <p:nvSpPr>
          <p:cNvPr id="1093" name="Rectangle 69"/>
          <p:cNvSpPr>
            <a:spLocks noChangeArrowheads="1"/>
          </p:cNvSpPr>
          <p:nvPr userDrawn="1"/>
        </p:nvSpPr>
        <p:spPr bwMode="gray">
          <a:xfrm>
            <a:off x="0" y="685800"/>
            <a:ext cx="91440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96" name="Picture 7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126"/>
            <a:ext cx="1447800" cy="67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08750"/>
            <a:ext cx="21336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A56109C0-27C1-7349-BA92-9D0D6A8CE8F1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48401" y="47126"/>
            <a:ext cx="1447799" cy="673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8101" y="40393"/>
            <a:ext cx="4762499" cy="680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v"/>
        <a:defRPr sz="2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45720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</a:rPr>
              <a:t>陈鹏飞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000000"/>
                </a:solidFill>
              </a:rPr>
              <a:t>数据科学与计算机学院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2018-06</a:t>
            </a:r>
            <a:r>
              <a:rPr lang="en-US" altLang="zh-CN" sz="2000" b="1" dirty="0">
                <a:solidFill>
                  <a:srgbClr val="000000"/>
                </a:solidFill>
              </a:rPr>
              <a:t>-22</a:t>
            </a:r>
            <a:endParaRPr lang="en-US" sz="2000" b="1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chenpf7@mail.sysu.edu.cn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514600" y="6477000"/>
            <a:ext cx="2133600" cy="185737"/>
          </a:xfrm>
        </p:spPr>
        <p:txBody>
          <a:bodyPr/>
          <a:lstStyle/>
          <a:p>
            <a:fld id="{03558B56-0B79-7D43-B358-DBD0426B793E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C5BF593-563C-4F88-B89A-7D719AC1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2722563"/>
            <a:ext cx="395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en-US" sz="1600">
              <a:solidFill>
                <a:srgbClr val="CC33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800" b="1" i="1" dirty="0">
                <a:solidFill>
                  <a:srgbClr val="000000"/>
                </a:solidFill>
              </a:rPr>
              <a:t>2011 Gartner </a:t>
            </a:r>
            <a:r>
              <a:rPr lang="en-AU" altLang="en-US" sz="2800" b="1" i="1" dirty="0">
                <a:solidFill>
                  <a:srgbClr val="000000"/>
                </a:solidFill>
              </a:rPr>
              <a:t>“</a:t>
            </a:r>
            <a:r>
              <a:rPr lang="en-AU" altLang="zh-CN" sz="2800" b="1" i="1" dirty="0">
                <a:solidFill>
                  <a:srgbClr val="000000"/>
                </a:solidFill>
              </a:rPr>
              <a:t>IT Hype Cycle</a:t>
            </a:r>
            <a:r>
              <a:rPr lang="en-AU" altLang="en-US" sz="2800" b="1" i="1" dirty="0">
                <a:solidFill>
                  <a:srgbClr val="000000"/>
                </a:solidFill>
              </a:rPr>
              <a:t>”</a:t>
            </a:r>
            <a:r>
              <a:rPr lang="en-AU" altLang="zh-CN" sz="2800" b="1" i="1" dirty="0">
                <a:solidFill>
                  <a:srgbClr val="000000"/>
                </a:solidFill>
              </a:rPr>
              <a:t> for Emerging Technologies</a:t>
            </a:r>
            <a:endParaRPr kumimoji="1" lang="en-US" altLang="zh-CN" sz="2800" b="1" i="1" dirty="0">
              <a:solidFill>
                <a:srgbClr val="0000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198A4BF-529B-4230-84C5-8AE504C2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" b="-32"/>
          <a:stretch>
            <a:fillRect/>
          </a:stretch>
        </p:blipFill>
        <p:spPr bwMode="auto">
          <a:xfrm>
            <a:off x="398462" y="1817707"/>
            <a:ext cx="7932738" cy="422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1">
            <a:extLst>
              <a:ext uri="{FF2B5EF4-FFF2-40B4-BE49-F238E27FC236}">
                <a16:creationId xmlns:a16="http://schemas.microsoft.com/office/drawing/2014/main" id="{6F9AD4C8-2D46-4630-97FB-A50B4DC233B8}"/>
              </a:ext>
            </a:extLst>
          </p:cNvPr>
          <p:cNvGrpSpPr>
            <a:grpSpLocks/>
          </p:cNvGrpSpPr>
          <p:nvPr/>
        </p:nvGrpSpPr>
        <p:grpSpPr bwMode="auto">
          <a:xfrm>
            <a:off x="65087" y="2080469"/>
            <a:ext cx="4874989" cy="2622510"/>
            <a:chOff x="284177" y="2452953"/>
            <a:chExt cx="4874976" cy="2623058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228AFAA-261E-4490-BF1B-23C9AA6A5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77" y="4801316"/>
              <a:ext cx="615949" cy="274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1200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2007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07F819D-3BF9-4D50-A9A7-244D626C7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377" y="2924499"/>
              <a:ext cx="615949" cy="274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1200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2008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70150EE4-1AB9-4593-B12F-25981E17F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81" y="2452953"/>
              <a:ext cx="1511072" cy="4715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80" tIns="45692" rIns="91380" bIns="45692" anchor="ctr"/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AU" altLang="zh-CN" sz="12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Picture 20">
            <a:extLst>
              <a:ext uri="{FF2B5EF4-FFF2-40B4-BE49-F238E27FC236}">
                <a16:creationId xmlns:a16="http://schemas.microsoft.com/office/drawing/2014/main" id="{49C0A2AA-68F9-4C43-9BA5-4CCFFB3A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1566" t="77969" b="13419"/>
          <a:stretch>
            <a:fillRect/>
          </a:stretch>
        </p:blipFill>
        <p:spPr bwMode="auto">
          <a:xfrm>
            <a:off x="1371600" y="6139667"/>
            <a:ext cx="6931025" cy="473075"/>
          </a:xfrm>
          <a:prstGeom prst="rect">
            <a:avLst/>
          </a:prstGeom>
          <a:solidFill>
            <a:srgbClr val="66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5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C5BF593-563C-4F88-B89A-7D719AC1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2722563"/>
            <a:ext cx="395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en-US" sz="1600">
              <a:solidFill>
                <a:srgbClr val="CC33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i="1" dirty="0">
                <a:solidFill>
                  <a:srgbClr val="000000"/>
                </a:solidFill>
              </a:rPr>
              <a:t>Technologies for Network-based Systems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ABABA-E077-40A5-984D-99B311FD311A}"/>
              </a:ext>
            </a:extLst>
          </p:cNvPr>
          <p:cNvSpPr/>
          <p:nvPr/>
        </p:nvSpPr>
        <p:spPr>
          <a:xfrm>
            <a:off x="63500" y="1347133"/>
            <a:ext cx="8193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33 year Improvement in Processor and Network Technologies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505906F6-520B-4242-88C0-2D4267E8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" y="1926620"/>
            <a:ext cx="89503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2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i="1" dirty="0">
                <a:solidFill>
                  <a:srgbClr val="000000"/>
                </a:solidFill>
              </a:rPr>
              <a:t>Modern Multi-core CPU Chip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CF33A28-DB90-46D8-9379-9356CC1F1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61785"/>
            <a:ext cx="6618288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0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i="1" dirty="0">
                <a:solidFill>
                  <a:srgbClr val="000000"/>
                </a:solidFill>
              </a:rPr>
              <a:t>Multi-threading Processors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A672DE-66C1-45F6-9D9F-F8EFB369CBBC}"/>
              </a:ext>
            </a:extLst>
          </p:cNvPr>
          <p:cNvSpPr/>
          <p:nvPr/>
        </p:nvSpPr>
        <p:spPr>
          <a:xfrm>
            <a:off x="101600" y="1455055"/>
            <a:ext cx="9042400" cy="50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Four-issue  (e.g. Sun </a:t>
            </a:r>
            <a:r>
              <a:rPr lang="en-US" altLang="zh-CN" dirty="0" err="1">
                <a:solidFill>
                  <a:srgbClr val="000000"/>
                </a:solidFill>
              </a:rPr>
              <a:t>Ultrasparc</a:t>
            </a:r>
            <a:r>
              <a:rPr lang="en-US" altLang="zh-CN" dirty="0">
                <a:solidFill>
                  <a:srgbClr val="000000"/>
                </a:solidFill>
              </a:rPr>
              <a:t> I)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Implements instruction level parallelism (ILP) within a single processor.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Executes more than one instruction during a clock cycle by sending multiple instructions to redundant functional units.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Fine-grain multithreaded processor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Switch threads after each cycle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Interleave instruction execution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If one thread stalls, others are executed</a:t>
            </a:r>
            <a:endParaRPr lang="en-US" altLang="zh-CN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Coarse-grain multithreaded processor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Executes a single thread until it reaches certain situations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Simultaneous multithread processor (SMT)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Instructions from more than one thread can execute in any given pipeline stage at a time. </a:t>
            </a:r>
          </a:p>
        </p:txBody>
      </p:sp>
    </p:spTree>
    <p:extLst>
      <p:ext uri="{BB962C8B-B14F-4D97-AF65-F5344CB8AC3E}">
        <p14:creationId xmlns:p14="http://schemas.microsoft.com/office/powerpoint/2010/main" val="41488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33 year Improvement in Memory and Disk Technologies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B33DC5C-5266-4141-B8C2-CF02935E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4207"/>
            <a:ext cx="7657307" cy="44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87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Architecture of A Many-Core Multiprocessor GPU interacting  with a CPU Processor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4E16CDD-7E69-4B58-BC9E-DF9883AD8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" y="2209800"/>
            <a:ext cx="90686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Interconnection Networks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D299D-A5CC-4B03-AA21-8F8217F07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" y="1893293"/>
            <a:ext cx="8091488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FD6323-43FD-416A-815B-D720C1B7B067}"/>
              </a:ext>
            </a:extLst>
          </p:cNvPr>
          <p:cNvSpPr/>
          <p:nvPr/>
        </p:nvSpPr>
        <p:spPr>
          <a:xfrm>
            <a:off x="381000" y="5334000"/>
            <a:ext cx="8548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</a:rPr>
              <a:t>SAN (storage area network) - connects servers with disk arrays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</a:rPr>
              <a:t>LAN (local area network) – connects clients, hosts, and servers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</a:rPr>
              <a:t>NAS (network attached storage) – connects clients with large storage systems </a:t>
            </a:r>
          </a:p>
        </p:txBody>
      </p:sp>
    </p:spTree>
    <p:extLst>
      <p:ext uri="{BB962C8B-B14F-4D97-AF65-F5344CB8AC3E}">
        <p14:creationId xmlns:p14="http://schemas.microsoft.com/office/powerpoint/2010/main" val="297827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Datacenter and Server Cost Distribution</a:t>
            </a:r>
          </a:p>
        </p:txBody>
      </p:sp>
      <p:pic>
        <p:nvPicPr>
          <p:cNvPr id="6" name="Picture 4" descr="f01-14-9780123858801">
            <a:extLst>
              <a:ext uri="{FF2B5EF4-FFF2-40B4-BE49-F238E27FC236}">
                <a16:creationId xmlns:a16="http://schemas.microsoft.com/office/drawing/2014/main" id="{8DE6BA62-400C-4C1D-B58F-6A6108EA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" y="1722903"/>
            <a:ext cx="8602663" cy="44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480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Virtual Machines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B34B71-0EA9-463C-81E2-82635C9D801B}"/>
              </a:ext>
            </a:extLst>
          </p:cNvPr>
          <p:cNvSpPr/>
          <p:nvPr/>
        </p:nvSpPr>
        <p:spPr>
          <a:xfrm>
            <a:off x="228600" y="1351240"/>
            <a:ext cx="8915400" cy="49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Eliminate real machine constraint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Increases portability and flexibility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Virtual machine adds software to a physical machine to give it the appearance of a different platform or multiple platforms.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Benefits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Cross platform compatibility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Increase Security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Enhance Performance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Simplify software migration</a:t>
            </a:r>
          </a:p>
        </p:txBody>
      </p:sp>
    </p:spTree>
    <p:extLst>
      <p:ext uri="{BB962C8B-B14F-4D97-AF65-F5344CB8AC3E}">
        <p14:creationId xmlns:p14="http://schemas.microsoft.com/office/powerpoint/2010/main" val="3309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C7DF6B14-2455-4ADB-9772-3F8D7FCE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9400" y="2941242"/>
            <a:ext cx="2514600" cy="193688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Initial Hardware Model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8434F2-1CF8-4647-A168-05AC1D383BA9}"/>
              </a:ext>
            </a:extLst>
          </p:cNvPr>
          <p:cNvSpPr/>
          <p:nvPr/>
        </p:nvSpPr>
        <p:spPr>
          <a:xfrm>
            <a:off x="82551" y="1201298"/>
            <a:ext cx="6775449" cy="558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All applications access hardware resources (i.e. memory,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/o) through system calls to operating system (privileged instructions)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Advantages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Design is decoupled (i.e. OS people can develop OS separate of Hardware people developing hardware)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Hardware and software can be upgraded without notifying the Application programs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Disadvantage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Application compiled on one ISA </a:t>
            </a:r>
            <a:r>
              <a:rPr lang="zh-CN" altLang="en-US" sz="1600" dirty="0">
                <a:solidFill>
                  <a:srgbClr val="000000"/>
                </a:solidFill>
              </a:rPr>
              <a:t>（工业标准架构）</a:t>
            </a:r>
            <a:r>
              <a:rPr lang="en-US" altLang="zh-CN" sz="1600" dirty="0">
                <a:solidFill>
                  <a:srgbClr val="000000"/>
                </a:solidFill>
              </a:rPr>
              <a:t>will not run on another ISA.. </a:t>
            </a: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Applications compiled for Mac use different operating system calls then application designed for windows.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ISA’s must support old software</a:t>
            </a: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Can often be inhibiting in terms of performance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Since software is developed separately from hardware… Software is not necessarily optimized for hardware.</a:t>
            </a:r>
          </a:p>
        </p:txBody>
      </p:sp>
    </p:spTree>
    <p:extLst>
      <p:ext uri="{BB962C8B-B14F-4D97-AF65-F5344CB8AC3E}">
        <p14:creationId xmlns:p14="http://schemas.microsoft.com/office/powerpoint/2010/main" val="143414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28600" y="2079824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0000"/>
                </a:solidFill>
              </a:rPr>
              <a:t>Lecture 17 — </a:t>
            </a:r>
            <a:r>
              <a:rPr lang="en-US" altLang="zh-CN" sz="3600" b="1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Distributed and Cloud Computing</a:t>
            </a:r>
          </a:p>
          <a:p>
            <a:pPr algn="ctr"/>
            <a:r>
              <a:rPr lang="en-US" altLang="zh-CN" sz="3600" b="1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                      --- </a:t>
            </a:r>
            <a:r>
              <a:rPr lang="en-US" altLang="zh-CN" sz="2400" b="1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Enabling Technologies</a:t>
            </a:r>
          </a:p>
          <a:p>
            <a:pPr algn="ctr"/>
            <a:endParaRPr lang="en-US" altLang="zh-TW" sz="3600" b="1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3864" y="4812268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June 22, 2018</a:t>
            </a:r>
          </a:p>
        </p:txBody>
      </p:sp>
      <p:sp>
        <p:nvSpPr>
          <p:cNvPr id="14" name="矩形 13"/>
          <p:cNvSpPr/>
          <p:nvPr/>
        </p:nvSpPr>
        <p:spPr>
          <a:xfrm>
            <a:off x="3352800" y="3886200"/>
            <a:ext cx="165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0000"/>
                </a:solidFill>
              </a:rPr>
              <a:t>Pengfei</a:t>
            </a:r>
            <a:r>
              <a:rPr lang="en-US" altLang="zh-CN" b="1" dirty="0">
                <a:solidFill>
                  <a:srgbClr val="000000"/>
                </a:solidFill>
              </a:rPr>
              <a:t> Chen</a:t>
            </a:r>
          </a:p>
        </p:txBody>
      </p:sp>
      <p:sp>
        <p:nvSpPr>
          <p:cNvPr id="15" name="矩形 14"/>
          <p:cNvSpPr/>
          <p:nvPr/>
        </p:nvSpPr>
        <p:spPr>
          <a:xfrm>
            <a:off x="2133600" y="4355068"/>
            <a:ext cx="436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School of Data and Computer Science</a:t>
            </a:r>
          </a:p>
        </p:txBody>
      </p:sp>
      <p:sp>
        <p:nvSpPr>
          <p:cNvPr id="16" name="幻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B135FD-8E28-4596-91EE-4873CBBFD730}"/>
              </a:ext>
            </a:extLst>
          </p:cNvPr>
          <p:cNvSpPr/>
          <p:nvPr/>
        </p:nvSpPr>
        <p:spPr>
          <a:xfrm>
            <a:off x="2699839" y="5291177"/>
            <a:ext cx="315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chenpf7@mail.sysu.edu.cn</a:t>
            </a:r>
          </a:p>
        </p:txBody>
      </p:sp>
    </p:spTree>
    <p:extLst>
      <p:ext uri="{BB962C8B-B14F-4D97-AF65-F5344CB8AC3E}">
        <p14:creationId xmlns:p14="http://schemas.microsoft.com/office/powerpoint/2010/main" val="27857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Virtual Machine Basics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3539D3-9755-4AFC-90D5-96500AA89B74}"/>
              </a:ext>
            </a:extLst>
          </p:cNvPr>
          <p:cNvSpPr/>
          <p:nvPr/>
        </p:nvSpPr>
        <p:spPr>
          <a:xfrm>
            <a:off x="50800" y="1524000"/>
            <a:ext cx="5638800" cy="433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Virtual software placed between underlying machine and conventional software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Conventional software sees different ISA from the one supported by the hardware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Virtualization process involves: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Mapping of virtual resources (registers and memory) to real hardware resources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Using real machine instructions to carry out the actions specified by the virtual machine instructions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2C576E-D223-44DE-B020-DB17A1A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6560" y="2971800"/>
            <a:ext cx="3727440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32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Three VM Architectures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509061-E78A-4456-A4FF-0F2942CFF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1981200"/>
            <a:ext cx="8510588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Cloud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53ECA-A2D4-43D4-9299-138F66BEECF9}"/>
              </a:ext>
            </a:extLst>
          </p:cNvPr>
          <p:cNvSpPr/>
          <p:nvPr/>
        </p:nvSpPr>
        <p:spPr>
          <a:xfrm>
            <a:off x="154856" y="1307425"/>
            <a:ext cx="5791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6238" indent="-376238" defTabSz="1217613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Historical roots in today</a:t>
            </a:r>
            <a:r>
              <a:rPr lang="ja-JP" altLang="en-US" sz="2400" dirty="0">
                <a:solidFill>
                  <a:srgbClr val="000000"/>
                </a:solidFill>
              </a:rPr>
              <a:t>’</a:t>
            </a:r>
            <a:r>
              <a:rPr lang="en-US" altLang="ja-JP" sz="2400" dirty="0">
                <a:solidFill>
                  <a:srgbClr val="000000"/>
                </a:solidFill>
              </a:rPr>
              <a:t>s </a:t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en-US" altLang="ja-JP" sz="2400" dirty="0">
                <a:solidFill>
                  <a:srgbClr val="000000"/>
                </a:solidFill>
              </a:rPr>
              <a:t>Internet apps</a:t>
            </a:r>
          </a:p>
          <a:p>
            <a:pPr marL="1079500" lvl="2" indent="-285750" defTabSz="1217613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Search, email, social networks</a:t>
            </a:r>
          </a:p>
          <a:p>
            <a:pPr marL="1079500" lvl="2" indent="-285750" defTabSz="1217613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</a:rPr>
              <a:t>File storage (Live Mesh, Mobile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>
                <a:solidFill>
                  <a:srgbClr val="000000"/>
                </a:solidFill>
              </a:rPr>
              <a:t>Me, Flicker, …)</a:t>
            </a:r>
          </a:p>
          <a:p>
            <a:pPr marL="376238" indent="-376238" defTabSz="1217613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A cloud infrastructure provides a framework to manage scalable, reliable, on-demand access to applications</a:t>
            </a:r>
          </a:p>
          <a:p>
            <a:pPr marL="376238" indent="-376238" defTabSz="1217613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A cloud is the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invisible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backend to many of our mobile applications</a:t>
            </a:r>
          </a:p>
          <a:p>
            <a:pPr marL="376238" indent="-376238" defTabSz="1217613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A model of computation and data storage based on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pay as you go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access to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unlimited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remote data center capabilities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pic>
        <p:nvPicPr>
          <p:cNvPr id="7" name="Picture 7" descr="clouds.jpg">
            <a:extLst>
              <a:ext uri="{FF2B5EF4-FFF2-40B4-BE49-F238E27FC236}">
                <a16:creationId xmlns:a16="http://schemas.microsoft.com/office/drawing/2014/main" id="{4E37D6D1-2E2B-449A-9844-11EE4406A9B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632" y="3320859"/>
            <a:ext cx="2719083" cy="3316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 descr="datacenter1.JPG">
            <a:extLst>
              <a:ext uri="{FF2B5EF4-FFF2-40B4-BE49-F238E27FC236}">
                <a16:creationId xmlns:a16="http://schemas.microsoft.com/office/drawing/2014/main" id="{55D62819-4847-4430-BF21-26639C5960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3543" y="1099810"/>
            <a:ext cx="2883259" cy="2132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F87E5B-7CE6-4DA2-B29B-8C35D14FBB45}"/>
              </a:ext>
            </a:extLst>
          </p:cNvPr>
          <p:cNvSpPr/>
          <p:nvPr/>
        </p:nvSpPr>
        <p:spPr>
          <a:xfrm>
            <a:off x="2452434" y="826104"/>
            <a:ext cx="652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Source Sans Pro"/>
              </a:rPr>
              <a:t>Above the Clouds: A Berkeley View of Cloud Computing</a:t>
            </a:r>
            <a:endParaRPr lang="en-US" altLang="zh-CN" b="1" i="0" dirty="0">
              <a:solidFill>
                <a:srgbClr val="FF000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8877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Concept of Internet Clouds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C6641A-2CCD-420F-96AF-612941EC62CA}"/>
              </a:ext>
            </a:extLst>
          </p:cNvPr>
          <p:cNvSpPr/>
          <p:nvPr/>
        </p:nvSpPr>
        <p:spPr>
          <a:xfrm>
            <a:off x="304800" y="1598474"/>
            <a:ext cx="868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Cloud computing </a:t>
            </a:r>
            <a:r>
              <a:rPr lang="en-US" altLang="zh-CN" dirty="0">
                <a:solidFill>
                  <a:srgbClr val="000000"/>
                </a:solidFill>
              </a:rPr>
              <a:t>is the use of computing resources (hardware and software) that are delivered as a service over a network (typically the Internet).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The name comes from the use of a cloud-shaped symbol as an abstraction for the complex infrastructure it contains in system diagrams.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Cloud computing entrusts remote services with a user's data, software and computation.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237CC47-37B2-409B-915D-05B8576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521075"/>
            <a:ext cx="77851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82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AU" altLang="zh-CN" sz="2800" b="1" i="1" dirty="0">
                <a:solidFill>
                  <a:srgbClr val="000000"/>
                </a:solidFill>
              </a:rPr>
              <a:t>The Next Revolution in IT Cloud Computing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2A142E-F04C-4176-9ECE-D48FDF6C478B}"/>
              </a:ext>
            </a:extLst>
          </p:cNvPr>
          <p:cNvSpPr txBox="1">
            <a:spLocks/>
          </p:cNvSpPr>
          <p:nvPr/>
        </p:nvSpPr>
        <p:spPr>
          <a:xfrm>
            <a:off x="939800" y="1368425"/>
            <a:ext cx="3722687" cy="4710113"/>
          </a:xfrm>
          <a:prstGeom prst="rect">
            <a:avLst/>
          </a:prstGeom>
        </p:spPr>
        <p:txBody>
          <a:bodyPr lIns="91380" tIns="45692" rIns="91380" bIns="45692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v"/>
              <a:defRPr sz="2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AU" sz="2400">
                <a:solidFill>
                  <a:srgbClr val="000000"/>
                </a:solidFill>
              </a:rPr>
              <a:t>Classical Computing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Buy &amp; Own</a:t>
            </a:r>
          </a:p>
          <a:p>
            <a:pPr lvl="2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Hardware, System Software, Applications often to meet peak needs.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Install, Configure, Test, Verify, Evaluate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Manage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..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Finally, use it</a:t>
            </a:r>
          </a:p>
          <a:p>
            <a:pPr lvl="1">
              <a:lnSpc>
                <a:spcPct val="120000"/>
              </a:lnSpc>
              <a:defRPr/>
            </a:pPr>
            <a:r>
              <a:rPr lang="en-AU" sz="1600" b="1">
                <a:solidFill>
                  <a:srgbClr val="000000"/>
                </a:solidFill>
              </a:rPr>
              <a:t>$$$$....$(High CapEx)</a:t>
            </a:r>
            <a:endParaRPr lang="en-AU" sz="1600" b="1" dirty="0">
              <a:solidFill>
                <a:srgbClr val="000000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3CFE7C8-1026-4ECD-8396-C2DB59CCF6F8}"/>
              </a:ext>
            </a:extLst>
          </p:cNvPr>
          <p:cNvSpPr txBox="1">
            <a:spLocks/>
          </p:cNvSpPr>
          <p:nvPr/>
        </p:nvSpPr>
        <p:spPr>
          <a:xfrm>
            <a:off x="4495800" y="1441450"/>
            <a:ext cx="4114800" cy="4189413"/>
          </a:xfrm>
          <a:prstGeom prst="rect">
            <a:avLst/>
          </a:prstGeom>
        </p:spPr>
        <p:txBody>
          <a:bodyPr lIns="91380" tIns="45692" rIns="91380" bIns="45692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v"/>
              <a:defRPr sz="2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>
                <a:solidFill>
                  <a:srgbClr val="000000"/>
                </a:solidFill>
              </a:rPr>
              <a:t>Cloud Computing</a:t>
            </a:r>
          </a:p>
          <a:p>
            <a:pPr lvl="1">
              <a:defRPr/>
            </a:pPr>
            <a:r>
              <a:rPr lang="en-AU" sz="1800" b="1">
                <a:solidFill>
                  <a:srgbClr val="000000"/>
                </a:solidFill>
              </a:rPr>
              <a:t>Subscribe</a:t>
            </a:r>
          </a:p>
          <a:p>
            <a:pPr lvl="1">
              <a:defRPr/>
            </a:pPr>
            <a:r>
              <a:rPr lang="en-AU" sz="1800" b="1">
                <a:solidFill>
                  <a:srgbClr val="000000"/>
                </a:solidFill>
              </a:rPr>
              <a:t>Use</a:t>
            </a:r>
          </a:p>
          <a:p>
            <a:pPr lvl="1">
              <a:defRPr/>
            </a:pPr>
            <a:endParaRPr lang="en-AU" sz="18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endParaRPr lang="en-AU" sz="2000" b="1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AU" sz="1800" b="1">
                <a:solidFill>
                  <a:srgbClr val="000000"/>
                </a:solidFill>
              </a:rPr>
              <a:t>$ - pay for what you use, based on QoS</a:t>
            </a:r>
            <a:endParaRPr lang="en-AU" sz="1800" b="1" dirty="0">
              <a:solidFill>
                <a:srgbClr val="000000"/>
              </a:solidFill>
            </a:endParaRP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D12D3066-07A0-4F83-9ECB-63F4F26FB19A}"/>
              </a:ext>
            </a:extLst>
          </p:cNvPr>
          <p:cNvGrpSpPr>
            <a:grpSpLocks/>
          </p:cNvGrpSpPr>
          <p:nvPr/>
        </p:nvGrpSpPr>
        <p:grpSpPr bwMode="auto">
          <a:xfrm>
            <a:off x="506412" y="2441575"/>
            <a:ext cx="895350" cy="3557588"/>
            <a:chOff x="276193" y="2562896"/>
            <a:chExt cx="1024573" cy="305229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789700B-B848-4951-8FBE-193CF2BE9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33" y="2562896"/>
              <a:ext cx="637633" cy="3052293"/>
            </a:xfrm>
            <a:custGeom>
              <a:avLst/>
              <a:gdLst>
                <a:gd name="T0" fmla="*/ 598868 w 637504"/>
                <a:gd name="T1" fmla="*/ 3052293 h 3052293"/>
                <a:gd name="T2" fmla="*/ 6439 w 637504"/>
                <a:gd name="T3" fmla="*/ 1764470 h 3052293"/>
                <a:gd name="T4" fmla="*/ 637504 w 637504"/>
                <a:gd name="T5" fmla="*/ 0 h 3052293"/>
                <a:gd name="T6" fmla="*/ 0 60000 65536"/>
                <a:gd name="T7" fmla="*/ 0 60000 65536"/>
                <a:gd name="T8" fmla="*/ 0 60000 65536"/>
                <a:gd name="T9" fmla="*/ 0 w 637504"/>
                <a:gd name="T10" fmla="*/ 0 h 3052293"/>
                <a:gd name="T11" fmla="*/ 637504 w 637504"/>
                <a:gd name="T12" fmla="*/ 3052293 h 30522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504" h="3052293">
                  <a:moveTo>
                    <a:pt x="598868" y="3052293"/>
                  </a:moveTo>
                  <a:cubicBezTo>
                    <a:pt x="299434" y="2662706"/>
                    <a:pt x="0" y="2273120"/>
                    <a:pt x="6439" y="1764405"/>
                  </a:cubicBezTo>
                  <a:cubicBezTo>
                    <a:pt x="12878" y="1255690"/>
                    <a:pt x="530180" y="291921"/>
                    <a:pt x="637504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80" tIns="45692" rIns="91380" bIns="45692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D3348B9-C97D-4AA9-8BCA-27EEBFD7A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H="1" flipV="1">
              <a:off x="-675561" y="4070355"/>
              <a:ext cx="2357662" cy="45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200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Every 18 months?</a:t>
              </a:r>
            </a:p>
          </p:txBody>
        </p:sp>
      </p:grpSp>
      <p:pic>
        <p:nvPicPr>
          <p:cNvPr id="12" name="Picture 7">
            <a:extLst>
              <a:ext uri="{FF2B5EF4-FFF2-40B4-BE49-F238E27FC236}">
                <a16:creationId xmlns:a16="http://schemas.microsoft.com/office/drawing/2014/main" id="{852925A4-6479-41DD-983C-1D128BF9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722563"/>
            <a:ext cx="31432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83465101-BCB6-458E-8E24-E70E0353B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5830888"/>
            <a:ext cx="2241319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(Courtesy of Raj Buyya, 2012)</a:t>
            </a:r>
          </a:p>
        </p:txBody>
      </p:sp>
    </p:spTree>
    <p:extLst>
      <p:ext uri="{BB962C8B-B14F-4D97-AF65-F5344CB8AC3E}">
        <p14:creationId xmlns:p14="http://schemas.microsoft.com/office/powerpoint/2010/main" val="3615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Cloud Service Models (1)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86F373B-D79E-4C11-B927-AD9892A43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498555"/>
            <a:ext cx="8388350" cy="49117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Infrastructure as a service (</a:t>
            </a:r>
            <a:r>
              <a:rPr lang="en-US" sz="1800" dirty="0" err="1">
                <a:solidFill>
                  <a:srgbClr val="000000"/>
                </a:solidFill>
              </a:rPr>
              <a:t>IaaS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Most basic cloud service model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Cloud providers offer computers, as physical or more often as virtual machines, and other resources.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Virtual machines are run as guests by a hypervisor, such as </a:t>
            </a:r>
            <a:r>
              <a:rPr lang="en-US" sz="1800" b="0" dirty="0" err="1">
                <a:solidFill>
                  <a:srgbClr val="000000"/>
                </a:solidFill>
              </a:rPr>
              <a:t>Xen</a:t>
            </a:r>
            <a:r>
              <a:rPr lang="en-US" sz="1800" b="0" dirty="0">
                <a:solidFill>
                  <a:srgbClr val="000000"/>
                </a:solidFill>
              </a:rPr>
              <a:t> or KVM. 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Cloud users deploy their applications by then installing operating system images on the machines as well as their application software.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Cloud providers typically bill </a:t>
            </a:r>
            <a:r>
              <a:rPr lang="en-US" sz="1800" b="0" dirty="0" err="1">
                <a:solidFill>
                  <a:srgbClr val="000000"/>
                </a:solidFill>
              </a:rPr>
              <a:t>IaaS</a:t>
            </a:r>
            <a:r>
              <a:rPr lang="en-US" sz="1800" b="0" dirty="0">
                <a:solidFill>
                  <a:srgbClr val="000000"/>
                </a:solidFill>
              </a:rPr>
              <a:t> services on a utility computing basis, that is, cost will reflect the amount of resources allocated and consumed.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</a:rPr>
              <a:t>Examples of </a:t>
            </a:r>
            <a:r>
              <a:rPr lang="en-US" sz="1800" b="0" dirty="0" err="1">
                <a:solidFill>
                  <a:srgbClr val="000000"/>
                </a:solidFill>
              </a:rPr>
              <a:t>IaaS</a:t>
            </a:r>
            <a:r>
              <a:rPr lang="en-US" sz="1800" b="0" dirty="0">
                <a:solidFill>
                  <a:srgbClr val="000000"/>
                </a:solidFill>
              </a:rPr>
              <a:t> include: Amazon </a:t>
            </a:r>
            <a:r>
              <a:rPr lang="en-US" sz="1800" b="0" dirty="0" err="1">
                <a:solidFill>
                  <a:srgbClr val="000000"/>
                </a:solidFill>
              </a:rPr>
              <a:t>CloudFormation</a:t>
            </a:r>
            <a:r>
              <a:rPr lang="en-US" sz="1800" b="0" dirty="0">
                <a:solidFill>
                  <a:srgbClr val="000000"/>
                </a:solidFill>
              </a:rPr>
              <a:t> (and underlying services such as Amazon EC2), Rackspace Cloud, </a:t>
            </a:r>
            <a:r>
              <a:rPr lang="en-US" sz="1800" b="0" dirty="0" err="1">
                <a:solidFill>
                  <a:srgbClr val="000000"/>
                </a:solidFill>
              </a:rPr>
              <a:t>Terremark</a:t>
            </a:r>
            <a:r>
              <a:rPr lang="en-US" sz="1800" b="0" dirty="0">
                <a:solidFill>
                  <a:srgbClr val="000000"/>
                </a:solidFill>
              </a:rPr>
              <a:t>, and Google Compute Engine.</a:t>
            </a:r>
          </a:p>
        </p:txBody>
      </p:sp>
    </p:spTree>
    <p:extLst>
      <p:ext uri="{BB962C8B-B14F-4D97-AF65-F5344CB8AC3E}">
        <p14:creationId xmlns:p14="http://schemas.microsoft.com/office/powerpoint/2010/main" val="3008670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Cloud Service Models (2)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814B12-3AFE-4E16-95AE-18C4E755AB3A}"/>
              </a:ext>
            </a:extLst>
          </p:cNvPr>
          <p:cNvSpPr/>
          <p:nvPr/>
        </p:nvSpPr>
        <p:spPr>
          <a:xfrm>
            <a:off x="165100" y="1445521"/>
            <a:ext cx="8813800" cy="49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</a:rPr>
              <a:t>Platform as a service (PaaS)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Cloud providers deliver a computing platform typically including operating system, programming language execution environment, database, and web server.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Application developers develop and run their software on a cloud platform without the cost and complexity of buying and managing the underlying hardware and software layers.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Examples of PaaS include: Amazon Elastic Beanstalk, Cloud Foundry, Heroku, Force.com, </a:t>
            </a:r>
            <a:r>
              <a:rPr lang="en-US" altLang="zh-CN" dirty="0" err="1">
                <a:solidFill>
                  <a:srgbClr val="000000"/>
                </a:solidFill>
              </a:rPr>
              <a:t>EngineYard</a:t>
            </a:r>
            <a:r>
              <a:rPr lang="en-US" altLang="zh-CN" dirty="0">
                <a:solidFill>
                  <a:srgbClr val="000000"/>
                </a:solidFill>
              </a:rPr>
              <a:t>, </a:t>
            </a:r>
            <a:r>
              <a:rPr lang="en-US" altLang="zh-CN" dirty="0" err="1">
                <a:solidFill>
                  <a:srgbClr val="000000"/>
                </a:solidFill>
              </a:rPr>
              <a:t>Mendix</a:t>
            </a:r>
            <a:r>
              <a:rPr lang="en-US" altLang="zh-CN" dirty="0">
                <a:solidFill>
                  <a:srgbClr val="000000"/>
                </a:solidFill>
              </a:rPr>
              <a:t>, Google App Engine, Microsoft Azure and </a:t>
            </a:r>
            <a:r>
              <a:rPr lang="en-US" altLang="zh-CN" dirty="0" err="1">
                <a:solidFill>
                  <a:srgbClr val="000000"/>
                </a:solidFill>
              </a:rPr>
              <a:t>OrangeScape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2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Cloud Service Models (3)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CDBA53-9740-4753-AED2-DAEE0C4FDDF9}"/>
              </a:ext>
            </a:extLst>
          </p:cNvPr>
          <p:cNvSpPr/>
          <p:nvPr/>
        </p:nvSpPr>
        <p:spPr>
          <a:xfrm>
            <a:off x="228600" y="1429005"/>
            <a:ext cx="8686800" cy="443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</a:rPr>
              <a:t>Software as a service (SaaS)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Cloud providers install and operate application software in the cloud and cloud users access the software from cloud clients.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The pricing model for SaaS applications is typically a monthly or yearly flat fee per user, so price is scalable and adjustable if users are added or removed at any point.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0000"/>
                </a:solidFill>
              </a:rPr>
              <a:t>Examples of SaaS include: Google Apps, </a:t>
            </a:r>
            <a:r>
              <a:rPr lang="en-US" altLang="zh-CN" dirty="0" err="1">
                <a:solidFill>
                  <a:srgbClr val="000000"/>
                </a:solidFill>
              </a:rPr>
              <a:t>innkeypos</a:t>
            </a:r>
            <a:r>
              <a:rPr lang="en-US" altLang="zh-CN" dirty="0">
                <a:solidFill>
                  <a:srgbClr val="000000"/>
                </a:solidFill>
              </a:rPr>
              <a:t>, </a:t>
            </a:r>
            <a:r>
              <a:rPr lang="en-US" altLang="zh-CN" dirty="0" err="1">
                <a:solidFill>
                  <a:srgbClr val="000000"/>
                </a:solidFill>
              </a:rPr>
              <a:t>Quickbooks</a:t>
            </a:r>
            <a:r>
              <a:rPr lang="en-US" altLang="zh-CN" dirty="0">
                <a:solidFill>
                  <a:srgbClr val="000000"/>
                </a:solidFill>
              </a:rPr>
              <a:t> Online, Limelight Video Platform, Salesforce.com, and Microsoft Office 365.</a:t>
            </a:r>
          </a:p>
        </p:txBody>
      </p:sp>
    </p:spTree>
    <p:extLst>
      <p:ext uri="{BB962C8B-B14F-4D97-AF65-F5344CB8AC3E}">
        <p14:creationId xmlns:p14="http://schemas.microsoft.com/office/powerpoint/2010/main" val="98262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966200" cy="101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it-IT" altLang="zh-CN" sz="2800" b="1" i="1" dirty="0">
                <a:solidFill>
                  <a:srgbClr val="000000"/>
                </a:solidFill>
              </a:rPr>
              <a:t>Cloud Computing Challenges: </a:t>
            </a:r>
            <a:br>
              <a:rPr lang="it-IT" altLang="zh-CN" sz="2800" b="1" i="1" dirty="0">
                <a:solidFill>
                  <a:srgbClr val="000000"/>
                </a:solidFill>
              </a:rPr>
            </a:br>
            <a:r>
              <a:rPr lang="it-IT" altLang="zh-CN" sz="2400" b="1" i="1" dirty="0">
                <a:solidFill>
                  <a:srgbClr val="000000"/>
                </a:solidFill>
              </a:rPr>
              <a:t>Dealing with too many issues </a:t>
            </a:r>
            <a:r>
              <a:rPr lang="it-IT" altLang="zh-CN" sz="1200" b="1" i="1" dirty="0">
                <a:solidFill>
                  <a:srgbClr val="000000"/>
                </a:solidFill>
              </a:rPr>
              <a:t>(Courtesy of R. Buyya)</a:t>
            </a:r>
            <a:endParaRPr lang="en-US" altLang="zh-CN" sz="28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D650EF88-18E8-4B28-860F-FC49AD51F541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834140"/>
            <a:ext cx="7620000" cy="4674610"/>
            <a:chOff x="288" y="899"/>
            <a:chExt cx="5312" cy="3211"/>
          </a:xfrm>
        </p:grpSpPr>
        <p:sp>
          <p:nvSpPr>
            <p:cNvPr id="6" name="Cloud">
              <a:extLst>
                <a:ext uri="{FF2B5EF4-FFF2-40B4-BE49-F238E27FC236}">
                  <a16:creationId xmlns:a16="http://schemas.microsoft.com/office/drawing/2014/main" id="{A5B42958-A52D-4F55-853E-D654CBD3AD72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86" y="3055"/>
              <a:ext cx="1888" cy="105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55 h 21600"/>
                <a:gd name="T14" fmla="*/ 17092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Cloud">
              <a:extLst>
                <a:ext uri="{FF2B5EF4-FFF2-40B4-BE49-F238E27FC236}">
                  <a16:creationId xmlns:a16="http://schemas.microsoft.com/office/drawing/2014/main" id="{12630183-63CE-4AEB-9075-86083C56D88A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712" y="899"/>
              <a:ext cx="1888" cy="126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1 h 21600"/>
                <a:gd name="T14" fmla="*/ 17092 w 21600"/>
                <a:gd name="T15" fmla="*/ 1733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7CD3CE29-A14F-47B4-9B63-E7DD74BE2DEA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32" y="2558"/>
              <a:ext cx="1888" cy="126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1 h 21600"/>
                <a:gd name="T14" fmla="*/ 17092 w 21600"/>
                <a:gd name="T15" fmla="*/ 1733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Cloud">
              <a:extLst>
                <a:ext uri="{FF2B5EF4-FFF2-40B4-BE49-F238E27FC236}">
                  <a16:creationId xmlns:a16="http://schemas.microsoft.com/office/drawing/2014/main" id="{973E56A4-9EDB-455E-BBEE-B850513A266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12" y="899"/>
              <a:ext cx="1888" cy="126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1 h 21600"/>
                <a:gd name="T14" fmla="*/ 17092 w 21600"/>
                <a:gd name="T15" fmla="*/ 1733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Cloud">
              <a:extLst>
                <a:ext uri="{FF2B5EF4-FFF2-40B4-BE49-F238E27FC236}">
                  <a16:creationId xmlns:a16="http://schemas.microsoft.com/office/drawing/2014/main" id="{FF3DBFE7-8FD4-4EC8-84A2-8E6FFB972920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60" y="1729"/>
              <a:ext cx="2384" cy="1597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1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088 w 21600"/>
                <a:gd name="T15" fmla="*/ 173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FF419A6F-0EA1-479A-A9D8-3C62DE383994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60" y="1003"/>
              <a:ext cx="1888" cy="126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1 h 21600"/>
                <a:gd name="T14" fmla="*/ 17092 w 21600"/>
                <a:gd name="T15" fmla="*/ 1733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Cloud">
              <a:extLst>
                <a:ext uri="{FF2B5EF4-FFF2-40B4-BE49-F238E27FC236}">
                  <a16:creationId xmlns:a16="http://schemas.microsoft.com/office/drawing/2014/main" id="{8ABE70DD-FE93-4C72-8BA7-46D96C60E530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456" y="1763"/>
              <a:ext cx="1888" cy="1265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1 h 21600"/>
                <a:gd name="T14" fmla="*/ 17092 w 21600"/>
                <a:gd name="T15" fmla="*/ 1733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777777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30">
              <a:extLst>
                <a:ext uri="{FF2B5EF4-FFF2-40B4-BE49-F238E27FC236}">
                  <a16:creationId xmlns:a16="http://schemas.microsoft.com/office/drawing/2014/main" id="{BF74ECBE-5FA4-49C0-9777-8DAF9704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" y="2999"/>
              <a:ext cx="1315" cy="752"/>
            </a:xfrm>
            <a:prstGeom prst="cloudCallout">
              <a:avLst>
                <a:gd name="adj1" fmla="val 30227"/>
                <a:gd name="adj2" fmla="val 67685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 b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1245C1A6-DE4B-4EF8-B102-43EB4A00C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00000">
              <a:off x="901" y="1331"/>
              <a:ext cx="1039" cy="33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000000"/>
                  </a:solidFill>
                  <a:ea typeface="宋体" panose="02010600030101010101" pitchFamily="2" charset="-122"/>
                </a:rPr>
                <a:t>Virtualization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F287353-E4CC-4DB6-8078-8BE522E8F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237057">
              <a:off x="1542" y="1661"/>
              <a:ext cx="641" cy="312"/>
            </a:xfrm>
            <a:prstGeom prst="rect">
              <a:avLst/>
            </a:prstGeom>
            <a:gradFill rotWithShape="1">
              <a:gsLst>
                <a:gs pos="0">
                  <a:srgbClr val="0A5804"/>
                </a:gs>
                <a:gs pos="100000">
                  <a:srgbClr val="009900"/>
                </a:gs>
              </a:gsLst>
              <a:lin ang="5400000" scaled="1"/>
            </a:gradFill>
            <a:ln w="9525" algn="ctr">
              <a:solidFill>
                <a:srgbClr val="0A5804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QoS</a:t>
              </a: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96C09F6E-06A0-4F26-9195-FB7457D01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65441">
              <a:off x="1451" y="2160"/>
              <a:ext cx="981" cy="446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Service Level </a:t>
              </a:r>
            </a:p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Agreements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3FB5D341-1C02-49BC-A5A2-A3CEAA7C8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40777">
              <a:off x="2812" y="1480"/>
              <a:ext cx="1241" cy="312"/>
            </a:xfrm>
            <a:prstGeom prst="rect">
              <a:avLst/>
            </a:prstGeom>
            <a:gradFill rotWithShape="1">
              <a:gsLst>
                <a:gs pos="0">
                  <a:srgbClr val="990033"/>
                </a:gs>
                <a:gs pos="100000">
                  <a:srgbClr val="CC0066"/>
                </a:gs>
              </a:gsLst>
              <a:lin ang="5400000" scaled="1"/>
            </a:gradFill>
            <a:ln w="9525" algn="ctr">
              <a:solidFill>
                <a:srgbClr val="990033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Resource Metering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A05A8556-0A09-41A1-AEFE-DB9ED277E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1911"/>
              <a:ext cx="641" cy="338"/>
            </a:xfrm>
            <a:prstGeom prst="rect">
              <a:avLst/>
            </a:prstGeom>
            <a:gradFill rotWithShape="1"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1"/>
            </a:gradFill>
            <a:ln w="952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Billing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C69C3EDE-B40F-4A55-8D0E-1395DF005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841391">
              <a:off x="3311" y="1049"/>
              <a:ext cx="615" cy="312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Pricing</a:t>
              </a:r>
            </a:p>
          </p:txBody>
        </p:sp>
        <p:sp>
          <p:nvSpPr>
            <p:cNvPr id="20" name="Text Box 15">
              <a:extLst>
                <a:ext uri="{FF2B5EF4-FFF2-40B4-BE49-F238E27FC236}">
                  <a16:creationId xmlns:a16="http://schemas.microsoft.com/office/drawing/2014/main" id="{A53C325C-0633-4DF2-8592-5BB741642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885">
              <a:off x="2443" y="2352"/>
              <a:ext cx="943" cy="446"/>
            </a:xfrm>
            <a:prstGeom prst="rect">
              <a:avLst/>
            </a:prstGeom>
            <a:gradFill rotWithShape="1">
              <a:gsLst>
                <a:gs pos="0">
                  <a:srgbClr val="660066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rgbClr val="660066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ea typeface="宋体" panose="02010600030101010101" pitchFamily="2" charset="-122"/>
                </a:rPr>
                <a:t>Provisioning </a:t>
              </a:r>
            </a:p>
            <a:p>
              <a:pPr algn="ctr" eaLnBrk="1" hangingPunct="1"/>
              <a:r>
                <a:rPr lang="en-US" altLang="zh-CN" sz="1400" dirty="0">
                  <a:ea typeface="宋体" panose="02010600030101010101" pitchFamily="2" charset="-122"/>
                </a:rPr>
                <a:t>on Demand</a:t>
              </a: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F2F78834-6B8B-4CEF-B521-2E03A6251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400"/>
              <a:ext cx="1104" cy="486"/>
            </a:xfrm>
            <a:prstGeom prst="rect">
              <a:avLst/>
            </a:prstGeom>
            <a:gradFill rotWithShape="1"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1"/>
            </a:gradFill>
            <a:ln w="952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squar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ea typeface="宋体" panose="02010600030101010101" pitchFamily="2" charset="-122"/>
                </a:rPr>
                <a:t>Utility &amp; Risk Management</a:t>
              </a:r>
            </a:p>
          </p:txBody>
        </p: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77147857-0BB1-4686-886E-6ECD1F0E2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104"/>
              <a:ext cx="788" cy="312"/>
            </a:xfrm>
            <a:prstGeom prst="rect">
              <a:avLst/>
            </a:prstGeom>
            <a:gradFill rotWithShape="1"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1"/>
            </a:gradFill>
            <a:ln w="9525" algn="ctr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Scalability</a:t>
              </a:r>
              <a:endParaRPr lang="en-US" altLang="zh-CN" sz="14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Text Box 43">
              <a:extLst>
                <a:ext uri="{FF2B5EF4-FFF2-40B4-BE49-F238E27FC236}">
                  <a16:creationId xmlns:a16="http://schemas.microsoft.com/office/drawing/2014/main" id="{76669269-7DA3-4DE1-ABF9-2CB4C6037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8" y="1536"/>
              <a:ext cx="846" cy="338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Reliability</a:t>
              </a:r>
              <a:endParaRPr lang="en-US" altLang="zh-CN" sz="14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Text Box 48">
              <a:extLst>
                <a:ext uri="{FF2B5EF4-FFF2-40B4-BE49-F238E27FC236}">
                  <a16:creationId xmlns:a16="http://schemas.microsoft.com/office/drawing/2014/main" id="{3E92BC1D-EE69-4586-A283-E404A9DB3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40777">
              <a:off x="4082" y="2137"/>
              <a:ext cx="1173" cy="312"/>
            </a:xfrm>
            <a:prstGeom prst="rect">
              <a:avLst/>
            </a:prstGeom>
            <a:gradFill rotWithShape="1">
              <a:gsLst>
                <a:gs pos="0">
                  <a:srgbClr val="990000"/>
                </a:gs>
                <a:gs pos="100000">
                  <a:srgbClr val="FF0000"/>
                </a:gs>
              </a:gsLst>
              <a:lin ang="5400000" scaled="1"/>
            </a:gradFill>
            <a:ln w="9525" algn="ctr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AU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Energy Efficiency</a:t>
              </a:r>
              <a:endParaRPr lang="en-US" altLang="zh-CN" sz="14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0BCD325D-5B0B-41EE-B86A-63EB59E62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120015">
              <a:off x="288" y="2834"/>
              <a:ext cx="954" cy="31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777777"/>
                </a:gs>
              </a:gsLst>
              <a:lin ang="5400000" scaled="1"/>
            </a:gradFill>
            <a:ln w="9525" algn="ctr">
              <a:solidFill>
                <a:srgbClr val="292929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ea typeface="宋体" panose="02010600030101010101" pitchFamily="2" charset="-122"/>
                </a:rPr>
                <a:t>Security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A58B9409-2DA6-496F-9075-E373D8F62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6898">
              <a:off x="748" y="3170"/>
              <a:ext cx="634" cy="312"/>
            </a:xfrm>
            <a:prstGeom prst="rect">
              <a:avLst/>
            </a:prstGeom>
            <a:gradFill rotWithShape="1"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1"/>
            </a:gradFill>
            <a:ln w="9525" algn="ctr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Privacy</a:t>
              </a:r>
            </a:p>
          </p:txBody>
        </p:sp>
        <p:sp>
          <p:nvSpPr>
            <p:cNvPr id="27" name="Text Box 51">
              <a:extLst>
                <a:ext uri="{FF2B5EF4-FFF2-40B4-BE49-F238E27FC236}">
                  <a16:creationId xmlns:a16="http://schemas.microsoft.com/office/drawing/2014/main" id="{D77EC90F-1844-4851-9586-662771A7E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00000">
              <a:off x="1200" y="3397"/>
              <a:ext cx="641" cy="338"/>
            </a:xfrm>
            <a:prstGeom prst="rect">
              <a:avLst/>
            </a:prstGeom>
            <a:gradFill rotWithShape="1"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1"/>
            </a:gradFill>
            <a:ln w="952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Trust</a:t>
              </a:r>
            </a:p>
          </p:txBody>
        </p:sp>
        <p:sp>
          <p:nvSpPr>
            <p:cNvPr id="28" name="Text Box 52">
              <a:extLst>
                <a:ext uri="{FF2B5EF4-FFF2-40B4-BE49-F238E27FC236}">
                  <a16:creationId xmlns:a16="http://schemas.microsoft.com/office/drawing/2014/main" id="{FFB043D7-16F9-44B0-9BCC-752C6A259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4232">
              <a:off x="1995" y="2818"/>
              <a:ext cx="819" cy="446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1"/>
            </a:gradFill>
            <a:ln w="9525" algn="ctr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Legal &amp;</a:t>
              </a:r>
              <a:b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</a:br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Regulatory</a:t>
              </a:r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252A95BD-244C-494B-8362-0032C4D5D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158"/>
              <a:ext cx="1104" cy="486"/>
            </a:xfrm>
            <a:prstGeom prst="rect">
              <a:avLst/>
            </a:prstGeom>
            <a:gradFill rotWithShape="1"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1"/>
            </a:gradFill>
            <a:ln w="952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Software Eng. Complexity</a:t>
              </a:r>
            </a:p>
          </p:txBody>
        </p:sp>
        <p:sp>
          <p:nvSpPr>
            <p:cNvPr id="30" name="Text Box 54">
              <a:extLst>
                <a:ext uri="{FF2B5EF4-FFF2-40B4-BE49-F238E27FC236}">
                  <a16:creationId xmlns:a16="http://schemas.microsoft.com/office/drawing/2014/main" id="{EA3B6DAF-FB75-4883-B363-EE5EFFD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4" y="3430"/>
              <a:ext cx="1344" cy="446"/>
            </a:xfrm>
            <a:prstGeom prst="rect">
              <a:avLst/>
            </a:prstGeom>
            <a:solidFill>
              <a:srgbClr val="00FFFF"/>
            </a:solidFill>
            <a:ln w="952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Programming Env. </a:t>
              </a:r>
              <a:b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</a:br>
              <a:r>
                <a:rPr lang="en-US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&amp; Application Dev.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55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</a:rPr>
              <a:t>Dimensions of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Scalability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（考试内容）</a:t>
            </a:r>
            <a:endParaRPr lang="en-US" altLang="zh-CN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72AAC0-591E-4FF5-95C7-E0815BFF97A1}"/>
              </a:ext>
            </a:extLst>
          </p:cNvPr>
          <p:cNvSpPr/>
          <p:nvPr/>
        </p:nvSpPr>
        <p:spPr>
          <a:xfrm>
            <a:off x="533400" y="2274838"/>
            <a:ext cx="8077200" cy="245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Size – increasing performance by increasing machine size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Software – upgrade to OS, libraries, new apps.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Application – matching problem size with machine size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Technology – adapting system to new technologies</a:t>
            </a:r>
          </a:p>
        </p:txBody>
      </p:sp>
    </p:spTree>
    <p:extLst>
      <p:ext uri="{BB962C8B-B14F-4D97-AF65-F5344CB8AC3E}">
        <p14:creationId xmlns:p14="http://schemas.microsoft.com/office/powerpoint/2010/main" val="214873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B162D0-AEA4-4E21-B4A5-285C0C2B7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9DDD59-4F87-43F8-9152-4984BED6FC23}"/>
              </a:ext>
            </a:extLst>
          </p:cNvPr>
          <p:cNvSpPr/>
          <p:nvPr/>
        </p:nvSpPr>
        <p:spPr>
          <a:xfrm>
            <a:off x="0" y="838200"/>
            <a:ext cx="1771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  <a:ea typeface="ＭＳ Ｐゴシック" charset="0"/>
              </a:rPr>
              <a:t>Textbook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F17D4-BB1D-49EB-945E-084772A7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61420"/>
            <a:ext cx="7239000" cy="49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System Scalability vs. OS Multiplicity (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多重性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A10DC18-511A-494E-ABB9-914DF3D1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524000"/>
            <a:ext cx="789305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0" y="9144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System </a:t>
            </a: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Availability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（可用性）</a:t>
            </a: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vs.  Configuration Size 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（配置数量）</a:t>
            </a: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44DEC84-1F2F-44A0-9A50-DF458B96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981200"/>
            <a:ext cx="850265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5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0" y="9144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i="1" dirty="0">
                <a:solidFill>
                  <a:srgbClr val="000000"/>
                </a:solidFill>
              </a:rPr>
              <a:t>Operational Layers of Distributed Computing System </a:t>
            </a:r>
            <a:endParaRPr lang="en-US" altLang="zh-CN" sz="2400" b="1" i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7F8F2-84FC-452A-A910-2AEE813A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400800" cy="487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0" y="9144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typical cloud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954D208D-9A72-4542-8AE3-AD8B3BD49C1B}"/>
              </a:ext>
            </a:extLst>
          </p:cNvPr>
          <p:cNvGrpSpPr/>
          <p:nvPr/>
        </p:nvGrpSpPr>
        <p:grpSpPr>
          <a:xfrm>
            <a:off x="243150" y="1828800"/>
            <a:ext cx="8657700" cy="3951358"/>
            <a:chOff x="243150" y="1017775"/>
            <a:chExt cx="8657700" cy="3951358"/>
          </a:xfrm>
        </p:grpSpPr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00714BA1-47AB-46A8-AF00-0A44EF3A227F}"/>
                </a:ext>
              </a:extLst>
            </p:cNvPr>
            <p:cNvGrpSpPr/>
            <p:nvPr/>
          </p:nvGrpSpPr>
          <p:grpSpPr>
            <a:xfrm>
              <a:off x="243150" y="1017775"/>
              <a:ext cx="8657700" cy="3951358"/>
              <a:chOff x="243150" y="1017775"/>
              <a:chExt cx="8657700" cy="3951358"/>
            </a:xfrm>
          </p:grpSpPr>
          <p:sp>
            <p:nvSpPr>
              <p:cNvPr id="10" name="Shape 762">
                <a:extLst>
                  <a:ext uri="{FF2B5EF4-FFF2-40B4-BE49-F238E27FC236}">
                    <a16:creationId xmlns:a16="http://schemas.microsoft.com/office/drawing/2014/main" id="{F91ED966-5892-4A42-91A4-7C48B9B0D43E}"/>
                  </a:ext>
                </a:extLst>
              </p:cNvPr>
              <p:cNvSpPr/>
              <p:nvPr/>
            </p:nvSpPr>
            <p:spPr>
              <a:xfrm>
                <a:off x="243150" y="1017775"/>
                <a:ext cx="8647500" cy="921900"/>
              </a:xfrm>
              <a:prstGeom prst="rect">
                <a:avLst/>
              </a:prstGeom>
              <a:solidFill>
                <a:srgbClr val="FFB0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763">
                <a:extLst>
                  <a:ext uri="{FF2B5EF4-FFF2-40B4-BE49-F238E27FC236}">
                    <a16:creationId xmlns:a16="http://schemas.microsoft.com/office/drawing/2014/main" id="{AC64A819-03CA-40F3-BD4E-93B6026406CF}"/>
                  </a:ext>
                </a:extLst>
              </p:cNvPr>
              <p:cNvSpPr/>
              <p:nvPr/>
            </p:nvSpPr>
            <p:spPr>
              <a:xfrm>
                <a:off x="253350" y="2027657"/>
                <a:ext cx="8647500" cy="921900"/>
              </a:xfrm>
              <a:prstGeom prst="rect">
                <a:avLst/>
              </a:prstGeom>
              <a:solidFill>
                <a:srgbClr val="009BE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764">
                <a:extLst>
                  <a:ext uri="{FF2B5EF4-FFF2-40B4-BE49-F238E27FC236}">
                    <a16:creationId xmlns:a16="http://schemas.microsoft.com/office/drawing/2014/main" id="{3D8CA861-0FED-4C9F-8D48-24D93AF75762}"/>
                  </a:ext>
                </a:extLst>
              </p:cNvPr>
              <p:cNvSpPr/>
              <p:nvPr/>
            </p:nvSpPr>
            <p:spPr>
              <a:xfrm>
                <a:off x="243150" y="3037414"/>
                <a:ext cx="8647500" cy="921900"/>
              </a:xfrm>
              <a:prstGeom prst="rect">
                <a:avLst/>
              </a:prstGeom>
              <a:solidFill>
                <a:srgbClr val="81B532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765">
                <a:extLst>
                  <a:ext uri="{FF2B5EF4-FFF2-40B4-BE49-F238E27FC236}">
                    <a16:creationId xmlns:a16="http://schemas.microsoft.com/office/drawing/2014/main" id="{4087CBEE-DE86-4150-9246-71FB0A5B94CD}"/>
                  </a:ext>
                </a:extLst>
              </p:cNvPr>
              <p:cNvSpPr/>
              <p:nvPr/>
            </p:nvSpPr>
            <p:spPr>
              <a:xfrm>
                <a:off x="243150" y="4047233"/>
                <a:ext cx="8647500" cy="921900"/>
              </a:xfrm>
              <a:prstGeom prst="rect">
                <a:avLst/>
              </a:prstGeom>
              <a:solidFill>
                <a:srgbClr val="B07CE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766">
                <a:extLst>
                  <a:ext uri="{FF2B5EF4-FFF2-40B4-BE49-F238E27FC236}">
                    <a16:creationId xmlns:a16="http://schemas.microsoft.com/office/drawing/2014/main" id="{4C68F42F-8620-40C2-915E-9C816F8A6931}"/>
                  </a:ext>
                </a:extLst>
              </p:cNvPr>
              <p:cNvSpPr txBox="1"/>
              <p:nvPr/>
            </p:nvSpPr>
            <p:spPr>
              <a:xfrm>
                <a:off x="253350" y="1017900"/>
                <a:ext cx="1500000" cy="9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6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应用层</a:t>
                </a:r>
                <a:endParaRPr lang="en" sz="1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767">
                <a:extLst>
                  <a:ext uri="{FF2B5EF4-FFF2-40B4-BE49-F238E27FC236}">
                    <a16:creationId xmlns:a16="http://schemas.microsoft.com/office/drawing/2014/main" id="{72D3A999-B894-4872-AE4D-60BC600942A0}"/>
                  </a:ext>
                </a:extLst>
              </p:cNvPr>
              <p:cNvSpPr txBox="1"/>
              <p:nvPr/>
            </p:nvSpPr>
            <p:spPr>
              <a:xfrm>
                <a:off x="253350" y="2027600"/>
                <a:ext cx="1500000" cy="9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" sz="16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n-US" sz="16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zh-CN" altLang="en-US" sz="1600" b="1" dirty="0">
                    <a:solidFill>
                      <a:srgbClr val="FFFFFF"/>
                    </a:solidFill>
                  </a:rPr>
                  <a:t>框架层</a:t>
                </a:r>
                <a:endParaRPr lang="en" sz="1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768">
                <a:extLst>
                  <a:ext uri="{FF2B5EF4-FFF2-40B4-BE49-F238E27FC236}">
                    <a16:creationId xmlns:a16="http://schemas.microsoft.com/office/drawing/2014/main" id="{426C0AA0-BE18-4F7A-9521-E9AFDF5670D1}"/>
                  </a:ext>
                </a:extLst>
              </p:cNvPr>
              <p:cNvSpPr txBox="1"/>
              <p:nvPr/>
            </p:nvSpPr>
            <p:spPr>
              <a:xfrm>
                <a:off x="253350" y="3037425"/>
                <a:ext cx="1593300" cy="9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6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数据层</a:t>
                </a:r>
                <a:endParaRPr lang="en" sz="1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769">
                <a:extLst>
                  <a:ext uri="{FF2B5EF4-FFF2-40B4-BE49-F238E27FC236}">
                    <a16:creationId xmlns:a16="http://schemas.microsoft.com/office/drawing/2014/main" id="{91BF8ECD-98C2-45AD-A2B3-5E2E9D477A12}"/>
                  </a:ext>
                </a:extLst>
              </p:cNvPr>
              <p:cNvSpPr txBox="1"/>
              <p:nvPr/>
            </p:nvSpPr>
            <p:spPr>
              <a:xfrm>
                <a:off x="253350" y="4089975"/>
                <a:ext cx="835800" cy="83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6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云平台</a:t>
                </a:r>
                <a:endParaRPr lang="en" sz="1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Shape 770">
                <a:extLst>
                  <a:ext uri="{FF2B5EF4-FFF2-40B4-BE49-F238E27FC236}">
                    <a16:creationId xmlns:a16="http://schemas.microsoft.com/office/drawing/2014/main" id="{AD0FB3D6-72DF-4F31-8D5F-2FD3FC8543F2}"/>
                  </a:ext>
                </a:extLst>
              </p:cNvPr>
              <p:cNvSpPr/>
              <p:nvPr/>
            </p:nvSpPr>
            <p:spPr>
              <a:xfrm>
                <a:off x="3017571" y="4549876"/>
                <a:ext cx="1193400" cy="293100"/>
              </a:xfrm>
              <a:prstGeom prst="rect">
                <a:avLst/>
              </a:prstGeom>
              <a:noFill/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计算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Shape 772">
                <a:extLst>
                  <a:ext uri="{FF2B5EF4-FFF2-40B4-BE49-F238E27FC236}">
                    <a16:creationId xmlns:a16="http://schemas.microsoft.com/office/drawing/2014/main" id="{FB552C3F-EDA0-474F-AAB9-C59E7840DCB2}"/>
                  </a:ext>
                </a:extLst>
              </p:cNvPr>
              <p:cNvSpPr/>
              <p:nvPr/>
            </p:nvSpPr>
            <p:spPr>
              <a:xfrm>
                <a:off x="1650380" y="3305337"/>
                <a:ext cx="934120" cy="386100"/>
              </a:xfrm>
              <a:prstGeom prst="rect">
                <a:avLst/>
              </a:prstGeom>
              <a:solidFill>
                <a:srgbClr val="5B812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数据爬虫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20" name="Shape 773">
                <a:extLst>
                  <a:ext uri="{FF2B5EF4-FFF2-40B4-BE49-F238E27FC236}">
                    <a16:creationId xmlns:a16="http://schemas.microsoft.com/office/drawing/2014/main" id="{D0276F4D-D87D-4E29-BC6B-9D2CD61C7864}"/>
                  </a:ext>
                </a:extLst>
              </p:cNvPr>
              <p:cNvSpPr/>
              <p:nvPr/>
            </p:nvSpPr>
            <p:spPr>
              <a:xfrm>
                <a:off x="3122106" y="3305337"/>
                <a:ext cx="792599" cy="386100"/>
              </a:xfrm>
              <a:prstGeom prst="rect">
                <a:avLst/>
              </a:prstGeom>
              <a:solidFill>
                <a:srgbClr val="5B812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存储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774">
                <a:extLst>
                  <a:ext uri="{FF2B5EF4-FFF2-40B4-BE49-F238E27FC236}">
                    <a16:creationId xmlns:a16="http://schemas.microsoft.com/office/drawing/2014/main" id="{0B35B63E-D2B1-4ECF-BE06-A9657CEC8CE0}"/>
                  </a:ext>
                </a:extLst>
              </p:cNvPr>
              <p:cNvSpPr/>
              <p:nvPr/>
            </p:nvSpPr>
            <p:spPr>
              <a:xfrm>
                <a:off x="4452312" y="3305337"/>
                <a:ext cx="792600" cy="386100"/>
              </a:xfrm>
              <a:prstGeom prst="rect">
                <a:avLst/>
              </a:prstGeom>
              <a:solidFill>
                <a:srgbClr val="5B812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数据转换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775">
                <a:extLst>
                  <a:ext uri="{FF2B5EF4-FFF2-40B4-BE49-F238E27FC236}">
                    <a16:creationId xmlns:a16="http://schemas.microsoft.com/office/drawing/2014/main" id="{D8FE31EB-8B54-4D09-A091-CBF0BF6C667B}"/>
                  </a:ext>
                </a:extLst>
              </p:cNvPr>
              <p:cNvSpPr/>
              <p:nvPr/>
            </p:nvSpPr>
            <p:spPr>
              <a:xfrm>
                <a:off x="5782519" y="3305337"/>
                <a:ext cx="792600" cy="386100"/>
              </a:xfrm>
              <a:prstGeom prst="rect">
                <a:avLst/>
              </a:prstGeom>
              <a:solidFill>
                <a:srgbClr val="5B812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数据装载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Shape 776">
                <a:extLst>
                  <a:ext uri="{FF2B5EF4-FFF2-40B4-BE49-F238E27FC236}">
                    <a16:creationId xmlns:a16="http://schemas.microsoft.com/office/drawing/2014/main" id="{BCEAA177-A6F5-4CFF-BAF2-B4B8EB07AD34}"/>
                  </a:ext>
                </a:extLst>
              </p:cNvPr>
              <p:cNvSpPr/>
              <p:nvPr/>
            </p:nvSpPr>
            <p:spPr>
              <a:xfrm>
                <a:off x="2700277" y="3351848"/>
                <a:ext cx="306300" cy="293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Shape 777">
                <a:extLst>
                  <a:ext uri="{FF2B5EF4-FFF2-40B4-BE49-F238E27FC236}">
                    <a16:creationId xmlns:a16="http://schemas.microsoft.com/office/drawing/2014/main" id="{8237603B-278E-4084-91E8-EF2111B3659C}"/>
                  </a:ext>
                </a:extLst>
              </p:cNvPr>
              <p:cNvSpPr/>
              <p:nvPr/>
            </p:nvSpPr>
            <p:spPr>
              <a:xfrm>
                <a:off x="4030426" y="3351848"/>
                <a:ext cx="306300" cy="293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778">
                <a:extLst>
                  <a:ext uri="{FF2B5EF4-FFF2-40B4-BE49-F238E27FC236}">
                    <a16:creationId xmlns:a16="http://schemas.microsoft.com/office/drawing/2014/main" id="{063783F3-2133-4320-99AE-BBAC91A3EAD9}"/>
                  </a:ext>
                </a:extLst>
              </p:cNvPr>
              <p:cNvSpPr/>
              <p:nvPr/>
            </p:nvSpPr>
            <p:spPr>
              <a:xfrm>
                <a:off x="5360632" y="3351848"/>
                <a:ext cx="306300" cy="293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779">
                <a:extLst>
                  <a:ext uri="{FF2B5EF4-FFF2-40B4-BE49-F238E27FC236}">
                    <a16:creationId xmlns:a16="http://schemas.microsoft.com/office/drawing/2014/main" id="{1DBD651B-6A5D-400A-9674-184D574F85E0}"/>
                  </a:ext>
                </a:extLst>
              </p:cNvPr>
              <p:cNvSpPr/>
              <p:nvPr/>
            </p:nvSpPr>
            <p:spPr>
              <a:xfrm>
                <a:off x="1791900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天气预测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780">
                <a:extLst>
                  <a:ext uri="{FF2B5EF4-FFF2-40B4-BE49-F238E27FC236}">
                    <a16:creationId xmlns:a16="http://schemas.microsoft.com/office/drawing/2014/main" id="{BFC29763-1BBF-45D4-AF1A-CFCC87DE0D1A}"/>
                  </a:ext>
                </a:extLst>
              </p:cNvPr>
              <p:cNvSpPr/>
              <p:nvPr/>
            </p:nvSpPr>
            <p:spPr>
              <a:xfrm>
                <a:off x="1791900" y="2181969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dirty="0" err="1">
                    <a:solidFill>
                      <a:srgbClr val="FFFFFF"/>
                    </a:solidFill>
                  </a:rPr>
                  <a:t>Tensorflow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28" name="Shape 781">
                <a:extLst>
                  <a:ext uri="{FF2B5EF4-FFF2-40B4-BE49-F238E27FC236}">
                    <a16:creationId xmlns:a16="http://schemas.microsoft.com/office/drawing/2014/main" id="{D4FF1440-10B2-443E-B4E0-E1D4B4F2F68D}"/>
                  </a:ext>
                </a:extLst>
              </p:cNvPr>
              <p:cNvSpPr/>
              <p:nvPr/>
            </p:nvSpPr>
            <p:spPr>
              <a:xfrm>
                <a:off x="2812508" y="2181969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SparkML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Shape 782">
                <a:extLst>
                  <a:ext uri="{FF2B5EF4-FFF2-40B4-BE49-F238E27FC236}">
                    <a16:creationId xmlns:a16="http://schemas.microsoft.com/office/drawing/2014/main" id="{210E7A05-8266-491A-BD21-5572FC52885C}"/>
                  </a:ext>
                </a:extLst>
              </p:cNvPr>
              <p:cNvSpPr/>
              <p:nvPr/>
            </p:nvSpPr>
            <p:spPr>
              <a:xfrm>
                <a:off x="3833117" y="2181969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" sz="1200" b="0" i="0" u="none" strike="noStrike" cap="none" dirty="0">
                    <a:solidFill>
                      <a:srgbClr val="FFFFFF"/>
                    </a:solidFill>
                    <a:sym typeface="Arial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</a:rPr>
                  <a:t>Theano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30" name="Shape 783">
                <a:extLst>
                  <a:ext uri="{FF2B5EF4-FFF2-40B4-BE49-F238E27FC236}">
                    <a16:creationId xmlns:a16="http://schemas.microsoft.com/office/drawing/2014/main" id="{C4EA114F-E729-4579-A78B-A1D71CF2F616}"/>
                  </a:ext>
                </a:extLst>
              </p:cNvPr>
              <p:cNvSpPr/>
              <p:nvPr/>
            </p:nvSpPr>
            <p:spPr>
              <a:xfrm>
                <a:off x="4853726" y="2181969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H2O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784">
                <a:extLst>
                  <a:ext uri="{FF2B5EF4-FFF2-40B4-BE49-F238E27FC236}">
                    <a16:creationId xmlns:a16="http://schemas.microsoft.com/office/drawing/2014/main" id="{19C5D3F8-E5F4-4884-ACF6-4456490B958C}"/>
                  </a:ext>
                </a:extLst>
              </p:cNvPr>
              <p:cNvSpPr/>
              <p:nvPr/>
            </p:nvSpPr>
            <p:spPr>
              <a:xfrm>
                <a:off x="5874335" y="2181969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dirty="0">
                    <a:solidFill>
                      <a:srgbClr val="FFFFFF"/>
                    </a:solidFill>
                  </a:rPr>
                  <a:t>R 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统计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32" name="Shape 785">
                <a:extLst>
                  <a:ext uri="{FF2B5EF4-FFF2-40B4-BE49-F238E27FC236}">
                    <a16:creationId xmlns:a16="http://schemas.microsoft.com/office/drawing/2014/main" id="{EDF18BA2-81EC-4E23-95D7-6E751C161CDE}"/>
                  </a:ext>
                </a:extLst>
              </p:cNvPr>
              <p:cNvSpPr/>
              <p:nvPr/>
            </p:nvSpPr>
            <p:spPr>
              <a:xfrm>
                <a:off x="6894945" y="2181969"/>
                <a:ext cx="9435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000" dirty="0">
                    <a:solidFill>
                      <a:srgbClr val="FFFFFF"/>
                    </a:solidFill>
                  </a:rPr>
                  <a:t>自定义</a:t>
                </a:r>
                <a:r>
                  <a:rPr lang="en-US" altLang="zh-CN" sz="1000" dirty="0">
                    <a:solidFill>
                      <a:srgbClr val="FFFFFF"/>
                    </a:solidFill>
                  </a:rPr>
                  <a:t>AI</a:t>
                </a:r>
                <a:r>
                  <a:rPr lang="zh-CN" altLang="en-US" sz="1000" dirty="0">
                    <a:solidFill>
                      <a:srgbClr val="FFFFFF"/>
                    </a:solidFill>
                  </a:rPr>
                  <a:t>服务</a:t>
                </a:r>
                <a:endParaRPr lang="en" sz="10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33" name="Shape 786">
                <a:extLst>
                  <a:ext uri="{FF2B5EF4-FFF2-40B4-BE49-F238E27FC236}">
                    <a16:creationId xmlns:a16="http://schemas.microsoft.com/office/drawing/2014/main" id="{3CAFFAD7-3C7E-4215-9D66-87594E8C47D0}"/>
                  </a:ext>
                </a:extLst>
              </p:cNvPr>
              <p:cNvSpPr/>
              <p:nvPr/>
            </p:nvSpPr>
            <p:spPr>
              <a:xfrm>
                <a:off x="1791900" y="2522296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8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Deeplearning4j</a:t>
                </a:r>
                <a:endParaRPr lang="en" sz="8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787">
                <a:extLst>
                  <a:ext uri="{FF2B5EF4-FFF2-40B4-BE49-F238E27FC236}">
                    <a16:creationId xmlns:a16="http://schemas.microsoft.com/office/drawing/2014/main" id="{1FF69E3A-BF5F-4EB3-97A7-87CE1B37B37B}"/>
                  </a:ext>
                </a:extLst>
              </p:cNvPr>
              <p:cNvSpPr/>
              <p:nvPr/>
            </p:nvSpPr>
            <p:spPr>
              <a:xfrm>
                <a:off x="2812508" y="2522296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dirty="0" err="1">
                    <a:solidFill>
                      <a:srgbClr val="FFFFFF"/>
                    </a:solidFill>
                  </a:rPr>
                  <a:t>Caffe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35" name="Shape 788">
                <a:extLst>
                  <a:ext uri="{FF2B5EF4-FFF2-40B4-BE49-F238E27FC236}">
                    <a16:creationId xmlns:a16="http://schemas.microsoft.com/office/drawing/2014/main" id="{3A4992D0-2245-4AA9-B035-0AB735E4436B}"/>
                  </a:ext>
                </a:extLst>
              </p:cNvPr>
              <p:cNvSpPr/>
              <p:nvPr/>
            </p:nvSpPr>
            <p:spPr>
              <a:xfrm>
                <a:off x="3833117" y="2522296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Torch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789">
                <a:extLst>
                  <a:ext uri="{FF2B5EF4-FFF2-40B4-BE49-F238E27FC236}">
                    <a16:creationId xmlns:a16="http://schemas.microsoft.com/office/drawing/2014/main" id="{BBB12612-5B5B-4D6C-9340-E3B0799FA146}"/>
                  </a:ext>
                </a:extLst>
              </p:cNvPr>
              <p:cNvSpPr/>
              <p:nvPr/>
            </p:nvSpPr>
            <p:spPr>
              <a:xfrm>
                <a:off x="4853726" y="2522296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SystemML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790">
                <a:extLst>
                  <a:ext uri="{FF2B5EF4-FFF2-40B4-BE49-F238E27FC236}">
                    <a16:creationId xmlns:a16="http://schemas.microsoft.com/office/drawing/2014/main" id="{9B64266B-6F0F-42F3-A30F-C9AE894ECFAB}"/>
                  </a:ext>
                </a:extLst>
              </p:cNvPr>
              <p:cNvSpPr/>
              <p:nvPr/>
            </p:nvSpPr>
            <p:spPr>
              <a:xfrm>
                <a:off x="5874335" y="2522296"/>
                <a:ext cx="9714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dirty="0" err="1">
                    <a:solidFill>
                      <a:srgbClr val="FFFFFF"/>
                    </a:solidFill>
                  </a:rPr>
                  <a:t>sklearn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38" name="Shape 791">
                <a:extLst>
                  <a:ext uri="{FF2B5EF4-FFF2-40B4-BE49-F238E27FC236}">
                    <a16:creationId xmlns:a16="http://schemas.microsoft.com/office/drawing/2014/main" id="{3B8F55D7-C817-4615-A6CD-5BD6576AAF1D}"/>
                  </a:ext>
                </a:extLst>
              </p:cNvPr>
              <p:cNvSpPr/>
              <p:nvPr/>
            </p:nvSpPr>
            <p:spPr>
              <a:xfrm>
                <a:off x="6894945" y="2522288"/>
                <a:ext cx="943500" cy="293100"/>
              </a:xfrm>
              <a:prstGeom prst="rect">
                <a:avLst/>
              </a:prstGeom>
              <a:solidFill>
                <a:srgbClr val="1C496D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" sz="1200" b="0" i="0" u="none" strike="noStrike" cap="none" dirty="0">
                    <a:solidFill>
                      <a:srgbClr val="FFFFFF"/>
                    </a:solidFill>
                    <a:sym typeface="Arial"/>
                  </a:rPr>
                  <a:t>+ 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更多</a:t>
                </a:r>
                <a:r>
                  <a:rPr lang="en" sz="1200" b="0" i="0" u="none" strike="noStrike" cap="none" dirty="0">
                    <a:solidFill>
                      <a:srgbClr val="FFFFFF"/>
                    </a:solidFill>
                    <a:sym typeface="Arial"/>
                  </a:rPr>
                  <a:t>...</a:t>
                </a:r>
              </a:p>
            </p:txBody>
          </p:sp>
          <p:grpSp>
            <p:nvGrpSpPr>
              <p:cNvPr id="39" name="Shape 792">
                <a:extLst>
                  <a:ext uri="{FF2B5EF4-FFF2-40B4-BE49-F238E27FC236}">
                    <a16:creationId xmlns:a16="http://schemas.microsoft.com/office/drawing/2014/main" id="{C95D1D2F-384C-4AFC-9F7E-DD4204AE1931}"/>
                  </a:ext>
                </a:extLst>
              </p:cNvPr>
              <p:cNvGrpSpPr/>
              <p:nvPr/>
            </p:nvGrpSpPr>
            <p:grpSpPr>
              <a:xfrm>
                <a:off x="8138939" y="2229882"/>
                <a:ext cx="569614" cy="517293"/>
                <a:chOff x="6688714" y="224043"/>
                <a:chExt cx="569614" cy="517293"/>
              </a:xfrm>
            </p:grpSpPr>
            <p:sp>
              <p:nvSpPr>
                <p:cNvPr id="84" name="Shape 793">
                  <a:extLst>
                    <a:ext uri="{FF2B5EF4-FFF2-40B4-BE49-F238E27FC236}">
                      <a16:creationId xmlns:a16="http://schemas.microsoft.com/office/drawing/2014/main" id="{DA4488C1-32C9-4F71-81B1-727F3E3F9911}"/>
                    </a:ext>
                  </a:extLst>
                </p:cNvPr>
                <p:cNvSpPr/>
                <p:nvPr/>
              </p:nvSpPr>
              <p:spPr>
                <a:xfrm>
                  <a:off x="6688714" y="387644"/>
                  <a:ext cx="96300" cy="229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090" y="120000"/>
                      </a:moveTo>
                      <a:cubicBezTo>
                        <a:pt x="108409" y="120000"/>
                        <a:pt x="107386" y="119875"/>
                        <a:pt x="106363" y="119875"/>
                      </a:cubicBezTo>
                      <a:cubicBezTo>
                        <a:pt x="92045" y="118380"/>
                        <a:pt x="92045" y="118380"/>
                        <a:pt x="92045" y="118380"/>
                      </a:cubicBezTo>
                      <a:cubicBezTo>
                        <a:pt x="86250" y="117632"/>
                        <a:pt x="81136" y="116884"/>
                        <a:pt x="76363" y="115887"/>
                      </a:cubicBezTo>
                      <a:cubicBezTo>
                        <a:pt x="66136" y="113894"/>
                        <a:pt x="56931" y="111277"/>
                        <a:pt x="49431" y="108037"/>
                      </a:cubicBezTo>
                      <a:cubicBezTo>
                        <a:pt x="32727" y="101059"/>
                        <a:pt x="24204" y="92087"/>
                        <a:pt x="26250" y="82741"/>
                      </a:cubicBezTo>
                      <a:cubicBezTo>
                        <a:pt x="27954" y="74143"/>
                        <a:pt x="37840" y="66168"/>
                        <a:pt x="54545" y="60186"/>
                      </a:cubicBezTo>
                      <a:cubicBezTo>
                        <a:pt x="52159" y="59563"/>
                        <a:pt x="49431" y="58816"/>
                        <a:pt x="47045" y="58068"/>
                      </a:cubicBezTo>
                      <a:cubicBezTo>
                        <a:pt x="38181" y="55327"/>
                        <a:pt x="30681" y="51962"/>
                        <a:pt x="25227" y="48224"/>
                      </a:cubicBezTo>
                      <a:cubicBezTo>
                        <a:pt x="0" y="31401"/>
                        <a:pt x="17045" y="10093"/>
                        <a:pt x="63068" y="996"/>
                      </a:cubicBezTo>
                      <a:cubicBezTo>
                        <a:pt x="67840" y="0"/>
                        <a:pt x="73977" y="623"/>
                        <a:pt x="76704" y="2367"/>
                      </a:cubicBezTo>
                      <a:cubicBezTo>
                        <a:pt x="79090" y="4112"/>
                        <a:pt x="77386" y="6355"/>
                        <a:pt x="72613" y="7227"/>
                      </a:cubicBezTo>
                      <a:cubicBezTo>
                        <a:pt x="54886" y="10841"/>
                        <a:pt x="41931" y="16697"/>
                        <a:pt x="36477" y="23800"/>
                      </a:cubicBezTo>
                      <a:cubicBezTo>
                        <a:pt x="30681" y="30778"/>
                        <a:pt x="32727" y="38255"/>
                        <a:pt x="42613" y="44735"/>
                      </a:cubicBezTo>
                      <a:cubicBezTo>
                        <a:pt x="47045" y="47850"/>
                        <a:pt x="52840" y="50467"/>
                        <a:pt x="59659" y="52585"/>
                      </a:cubicBezTo>
                      <a:cubicBezTo>
                        <a:pt x="63068" y="53582"/>
                        <a:pt x="66818" y="54579"/>
                        <a:pt x="70568" y="55327"/>
                      </a:cubicBezTo>
                      <a:cubicBezTo>
                        <a:pt x="76363" y="56822"/>
                        <a:pt x="76363" y="56822"/>
                        <a:pt x="76363" y="56822"/>
                      </a:cubicBezTo>
                      <a:cubicBezTo>
                        <a:pt x="79090" y="57445"/>
                        <a:pt x="80795" y="58442"/>
                        <a:pt x="80795" y="59563"/>
                      </a:cubicBezTo>
                      <a:cubicBezTo>
                        <a:pt x="81136" y="60685"/>
                        <a:pt x="79772" y="61806"/>
                        <a:pt x="77386" y="62554"/>
                      </a:cubicBezTo>
                      <a:cubicBezTo>
                        <a:pt x="71590" y="64423"/>
                        <a:pt x="71590" y="64423"/>
                        <a:pt x="71590" y="64423"/>
                      </a:cubicBezTo>
                      <a:cubicBezTo>
                        <a:pt x="56250" y="69158"/>
                        <a:pt x="47386" y="75887"/>
                        <a:pt x="45681" y="83239"/>
                      </a:cubicBezTo>
                      <a:cubicBezTo>
                        <a:pt x="44318" y="90591"/>
                        <a:pt x="50795" y="97694"/>
                        <a:pt x="64090" y="103302"/>
                      </a:cubicBezTo>
                      <a:cubicBezTo>
                        <a:pt x="70227" y="105919"/>
                        <a:pt x="77727" y="108037"/>
                        <a:pt x="85568" y="109532"/>
                      </a:cubicBezTo>
                      <a:cubicBezTo>
                        <a:pt x="89659" y="110280"/>
                        <a:pt x="93409" y="110903"/>
                        <a:pt x="97840" y="111401"/>
                      </a:cubicBezTo>
                      <a:cubicBezTo>
                        <a:pt x="111818" y="112897"/>
                        <a:pt x="111818" y="112897"/>
                        <a:pt x="111818" y="112897"/>
                      </a:cubicBezTo>
                      <a:cubicBezTo>
                        <a:pt x="116931" y="113395"/>
                        <a:pt x="120000" y="115389"/>
                        <a:pt x="118636" y="117383"/>
                      </a:cubicBezTo>
                      <a:cubicBezTo>
                        <a:pt x="117272" y="118878"/>
                        <a:pt x="113522" y="120000"/>
                        <a:pt x="10909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Shape 794">
                  <a:extLst>
                    <a:ext uri="{FF2B5EF4-FFF2-40B4-BE49-F238E27FC236}">
                      <a16:creationId xmlns:a16="http://schemas.microsoft.com/office/drawing/2014/main" id="{67ADA63F-819A-4612-8123-7B6C15736760}"/>
                    </a:ext>
                  </a:extLst>
                </p:cNvPr>
                <p:cNvSpPr/>
                <p:nvPr/>
              </p:nvSpPr>
              <p:spPr>
                <a:xfrm>
                  <a:off x="6737729" y="294790"/>
                  <a:ext cx="128400" cy="128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3995" y="120000"/>
                      </a:moveTo>
                      <a:cubicBezTo>
                        <a:pt x="32219" y="120000"/>
                        <a:pt x="30697" y="119558"/>
                        <a:pt x="29429" y="118674"/>
                      </a:cubicBezTo>
                      <a:cubicBezTo>
                        <a:pt x="14460" y="108508"/>
                        <a:pt x="4820" y="93922"/>
                        <a:pt x="2536" y="77569"/>
                      </a:cubicBezTo>
                      <a:cubicBezTo>
                        <a:pt x="0" y="61215"/>
                        <a:pt x="5073" y="44861"/>
                        <a:pt x="16744" y="31823"/>
                      </a:cubicBezTo>
                      <a:cubicBezTo>
                        <a:pt x="40591" y="4861"/>
                        <a:pt x="85243" y="0"/>
                        <a:pt x="116194" y="20773"/>
                      </a:cubicBezTo>
                      <a:cubicBezTo>
                        <a:pt x="119492" y="22983"/>
                        <a:pt x="120000" y="26961"/>
                        <a:pt x="117463" y="29834"/>
                      </a:cubicBezTo>
                      <a:cubicBezTo>
                        <a:pt x="115179" y="32486"/>
                        <a:pt x="110613" y="33149"/>
                        <a:pt x="107315" y="30939"/>
                      </a:cubicBezTo>
                      <a:cubicBezTo>
                        <a:pt x="82706" y="14364"/>
                        <a:pt x="47188" y="18342"/>
                        <a:pt x="28414" y="39779"/>
                      </a:cubicBezTo>
                      <a:cubicBezTo>
                        <a:pt x="19027" y="50165"/>
                        <a:pt x="14968" y="62983"/>
                        <a:pt x="16997" y="76022"/>
                      </a:cubicBezTo>
                      <a:cubicBezTo>
                        <a:pt x="18773" y="88839"/>
                        <a:pt x="26384" y="100552"/>
                        <a:pt x="38308" y="108508"/>
                      </a:cubicBezTo>
                      <a:cubicBezTo>
                        <a:pt x="41606" y="110718"/>
                        <a:pt x="42114" y="114696"/>
                        <a:pt x="39830" y="117569"/>
                      </a:cubicBezTo>
                      <a:cubicBezTo>
                        <a:pt x="38308" y="119116"/>
                        <a:pt x="36025" y="120000"/>
                        <a:pt x="33995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Shape 795">
                  <a:extLst>
                    <a:ext uri="{FF2B5EF4-FFF2-40B4-BE49-F238E27FC236}">
                      <a16:creationId xmlns:a16="http://schemas.microsoft.com/office/drawing/2014/main" id="{63AE17D7-5194-475D-91FA-6748770B267A}"/>
                    </a:ext>
                  </a:extLst>
                </p:cNvPr>
                <p:cNvSpPr/>
                <p:nvPr/>
              </p:nvSpPr>
              <p:spPr>
                <a:xfrm>
                  <a:off x="6812100" y="224043"/>
                  <a:ext cx="141900" cy="92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41" y="120000"/>
                      </a:moveTo>
                      <a:cubicBezTo>
                        <a:pt x="7891" y="120000"/>
                        <a:pt x="5106" y="116923"/>
                        <a:pt x="4410" y="112923"/>
                      </a:cubicBezTo>
                      <a:cubicBezTo>
                        <a:pt x="0" y="82461"/>
                        <a:pt x="8123" y="51076"/>
                        <a:pt x="25996" y="30769"/>
                      </a:cubicBezTo>
                      <a:cubicBezTo>
                        <a:pt x="53152" y="0"/>
                        <a:pt x="94235" y="4307"/>
                        <a:pt x="117446" y="40307"/>
                      </a:cubicBezTo>
                      <a:cubicBezTo>
                        <a:pt x="120000" y="44000"/>
                        <a:pt x="119535" y="49538"/>
                        <a:pt x="116750" y="52923"/>
                      </a:cubicBezTo>
                      <a:cubicBezTo>
                        <a:pt x="113965" y="56000"/>
                        <a:pt x="109787" y="55692"/>
                        <a:pt x="107234" y="52000"/>
                      </a:cubicBezTo>
                      <a:cubicBezTo>
                        <a:pt x="88897" y="23384"/>
                        <a:pt x="56170" y="20000"/>
                        <a:pt x="34816" y="44307"/>
                      </a:cubicBezTo>
                      <a:cubicBezTo>
                        <a:pt x="20657" y="60307"/>
                        <a:pt x="14158" y="85230"/>
                        <a:pt x="17640" y="109538"/>
                      </a:cubicBezTo>
                      <a:cubicBezTo>
                        <a:pt x="18336" y="114153"/>
                        <a:pt x="16015" y="118769"/>
                        <a:pt x="12301" y="120000"/>
                      </a:cubicBezTo>
                      <a:cubicBezTo>
                        <a:pt x="11837" y="120000"/>
                        <a:pt x="11373" y="120000"/>
                        <a:pt x="11141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Shape 796">
                  <a:extLst>
                    <a:ext uri="{FF2B5EF4-FFF2-40B4-BE49-F238E27FC236}">
                      <a16:creationId xmlns:a16="http://schemas.microsoft.com/office/drawing/2014/main" id="{A5984181-F209-4393-91E5-4A7AF8794058}"/>
                    </a:ext>
                  </a:extLst>
                </p:cNvPr>
                <p:cNvSpPr/>
                <p:nvPr/>
              </p:nvSpPr>
              <p:spPr>
                <a:xfrm>
                  <a:off x="6763084" y="586618"/>
                  <a:ext cx="93000" cy="119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764" y="120000"/>
                      </a:moveTo>
                      <a:cubicBezTo>
                        <a:pt x="99882" y="120000"/>
                        <a:pt x="99882" y="120000"/>
                        <a:pt x="99882" y="120000"/>
                      </a:cubicBezTo>
                      <a:cubicBezTo>
                        <a:pt x="44823" y="120000"/>
                        <a:pt x="0" y="89761"/>
                        <a:pt x="0" y="52380"/>
                      </a:cubicBezTo>
                      <a:cubicBezTo>
                        <a:pt x="0" y="33571"/>
                        <a:pt x="11647" y="15238"/>
                        <a:pt x="32470" y="2619"/>
                      </a:cubicBezTo>
                      <a:cubicBezTo>
                        <a:pt x="36705" y="0"/>
                        <a:pt x="43058" y="238"/>
                        <a:pt x="46941" y="3095"/>
                      </a:cubicBezTo>
                      <a:cubicBezTo>
                        <a:pt x="50823" y="5714"/>
                        <a:pt x="50470" y="10238"/>
                        <a:pt x="46235" y="12857"/>
                      </a:cubicBezTo>
                      <a:cubicBezTo>
                        <a:pt x="29647" y="22857"/>
                        <a:pt x="20470" y="37380"/>
                        <a:pt x="20470" y="52380"/>
                      </a:cubicBezTo>
                      <a:cubicBezTo>
                        <a:pt x="20470" y="82142"/>
                        <a:pt x="56117" y="106190"/>
                        <a:pt x="99882" y="106190"/>
                      </a:cubicBezTo>
                      <a:cubicBezTo>
                        <a:pt x="109764" y="106190"/>
                        <a:pt x="109764" y="106190"/>
                        <a:pt x="109764" y="106190"/>
                      </a:cubicBezTo>
                      <a:cubicBezTo>
                        <a:pt x="115411" y="106190"/>
                        <a:pt x="120000" y="109285"/>
                        <a:pt x="120000" y="113095"/>
                      </a:cubicBezTo>
                      <a:cubicBezTo>
                        <a:pt x="120000" y="116904"/>
                        <a:pt x="115411" y="120000"/>
                        <a:pt x="109764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Shape 797">
                  <a:extLst>
                    <a:ext uri="{FF2B5EF4-FFF2-40B4-BE49-F238E27FC236}">
                      <a16:creationId xmlns:a16="http://schemas.microsoft.com/office/drawing/2014/main" id="{407A0460-FF78-461B-B529-8F5C37EEBD7A}"/>
                    </a:ext>
                  </a:extLst>
                </p:cNvPr>
                <p:cNvSpPr/>
                <p:nvPr/>
              </p:nvSpPr>
              <p:spPr>
                <a:xfrm>
                  <a:off x="7170428" y="387644"/>
                  <a:ext cx="87900" cy="229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925" y="120000"/>
                      </a:moveTo>
                      <a:cubicBezTo>
                        <a:pt x="7080" y="120000"/>
                        <a:pt x="2608" y="118878"/>
                        <a:pt x="1490" y="117383"/>
                      </a:cubicBezTo>
                      <a:cubicBezTo>
                        <a:pt x="0" y="115389"/>
                        <a:pt x="3354" y="113395"/>
                        <a:pt x="8944" y="112897"/>
                      </a:cubicBezTo>
                      <a:cubicBezTo>
                        <a:pt x="24596" y="111401"/>
                        <a:pt x="24596" y="111401"/>
                        <a:pt x="24596" y="111401"/>
                      </a:cubicBezTo>
                      <a:cubicBezTo>
                        <a:pt x="28695" y="110903"/>
                        <a:pt x="33167" y="110280"/>
                        <a:pt x="37267" y="109532"/>
                      </a:cubicBezTo>
                      <a:cubicBezTo>
                        <a:pt x="46211" y="108037"/>
                        <a:pt x="54037" y="105919"/>
                        <a:pt x="60745" y="103302"/>
                      </a:cubicBezTo>
                      <a:cubicBezTo>
                        <a:pt x="90931" y="91838"/>
                        <a:pt x="87204" y="74267"/>
                        <a:pt x="52919" y="64299"/>
                      </a:cubicBezTo>
                      <a:cubicBezTo>
                        <a:pt x="46583" y="62554"/>
                        <a:pt x="46583" y="62554"/>
                        <a:pt x="46583" y="62554"/>
                      </a:cubicBezTo>
                      <a:cubicBezTo>
                        <a:pt x="43975" y="61806"/>
                        <a:pt x="42484" y="60685"/>
                        <a:pt x="42484" y="59563"/>
                      </a:cubicBezTo>
                      <a:cubicBezTo>
                        <a:pt x="42857" y="58442"/>
                        <a:pt x="44720" y="57445"/>
                        <a:pt x="47701" y="56822"/>
                      </a:cubicBezTo>
                      <a:cubicBezTo>
                        <a:pt x="53664" y="55451"/>
                        <a:pt x="53664" y="55451"/>
                        <a:pt x="53664" y="55451"/>
                      </a:cubicBezTo>
                      <a:cubicBezTo>
                        <a:pt x="58136" y="54579"/>
                        <a:pt x="62236" y="53582"/>
                        <a:pt x="65590" y="52585"/>
                      </a:cubicBezTo>
                      <a:cubicBezTo>
                        <a:pt x="73416" y="50342"/>
                        <a:pt x="79751" y="47725"/>
                        <a:pt x="84596" y="44735"/>
                      </a:cubicBezTo>
                      <a:cubicBezTo>
                        <a:pt x="95403" y="38255"/>
                        <a:pt x="97639" y="30778"/>
                        <a:pt x="91304" y="23800"/>
                      </a:cubicBezTo>
                      <a:cubicBezTo>
                        <a:pt x="85341" y="16697"/>
                        <a:pt x="71180" y="10841"/>
                        <a:pt x="51801" y="7227"/>
                      </a:cubicBezTo>
                      <a:cubicBezTo>
                        <a:pt x="46583" y="6355"/>
                        <a:pt x="44347" y="4112"/>
                        <a:pt x="47329" y="2367"/>
                      </a:cubicBezTo>
                      <a:cubicBezTo>
                        <a:pt x="50310" y="623"/>
                        <a:pt x="56645" y="0"/>
                        <a:pt x="61863" y="996"/>
                      </a:cubicBezTo>
                      <a:cubicBezTo>
                        <a:pt x="86459" y="5358"/>
                        <a:pt x="104347" y="12834"/>
                        <a:pt x="112173" y="21682"/>
                      </a:cubicBezTo>
                      <a:cubicBezTo>
                        <a:pt x="120000" y="30654"/>
                        <a:pt x="117018" y="40124"/>
                        <a:pt x="103602" y="48224"/>
                      </a:cubicBezTo>
                      <a:cubicBezTo>
                        <a:pt x="97267" y="51962"/>
                        <a:pt x="89440" y="55327"/>
                        <a:pt x="79751" y="58068"/>
                      </a:cubicBezTo>
                      <a:cubicBezTo>
                        <a:pt x="77142" y="58816"/>
                        <a:pt x="74161" y="59563"/>
                        <a:pt x="71180" y="60186"/>
                      </a:cubicBezTo>
                      <a:cubicBezTo>
                        <a:pt x="89813" y="66292"/>
                        <a:pt x="100621" y="74143"/>
                        <a:pt x="102484" y="82741"/>
                      </a:cubicBezTo>
                      <a:cubicBezTo>
                        <a:pt x="104347" y="92087"/>
                        <a:pt x="95403" y="101059"/>
                        <a:pt x="77142" y="108037"/>
                      </a:cubicBezTo>
                      <a:cubicBezTo>
                        <a:pt x="68571" y="111277"/>
                        <a:pt x="58881" y="113894"/>
                        <a:pt x="47701" y="115887"/>
                      </a:cubicBezTo>
                      <a:cubicBezTo>
                        <a:pt x="42111" y="116884"/>
                        <a:pt x="36894" y="117632"/>
                        <a:pt x="30931" y="118255"/>
                      </a:cubicBezTo>
                      <a:cubicBezTo>
                        <a:pt x="14906" y="119875"/>
                        <a:pt x="14906" y="119875"/>
                        <a:pt x="14906" y="119875"/>
                      </a:cubicBezTo>
                      <a:cubicBezTo>
                        <a:pt x="13788" y="119875"/>
                        <a:pt x="12670" y="120000"/>
                        <a:pt x="11925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Shape 798">
                  <a:extLst>
                    <a:ext uri="{FF2B5EF4-FFF2-40B4-BE49-F238E27FC236}">
                      <a16:creationId xmlns:a16="http://schemas.microsoft.com/office/drawing/2014/main" id="{88AC3A48-46B9-4168-AB73-85764D74DE00}"/>
                    </a:ext>
                  </a:extLst>
                </p:cNvPr>
                <p:cNvSpPr/>
                <p:nvPr/>
              </p:nvSpPr>
              <p:spPr>
                <a:xfrm>
                  <a:off x="7089297" y="294790"/>
                  <a:ext cx="136800" cy="128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1197" y="120000"/>
                      </a:moveTo>
                      <a:cubicBezTo>
                        <a:pt x="79281" y="120000"/>
                        <a:pt x="77125" y="119116"/>
                        <a:pt x="75688" y="117569"/>
                      </a:cubicBezTo>
                      <a:cubicBezTo>
                        <a:pt x="73293" y="114696"/>
                        <a:pt x="74011" y="110718"/>
                        <a:pt x="76886" y="108508"/>
                      </a:cubicBezTo>
                      <a:cubicBezTo>
                        <a:pt x="100119" y="91933"/>
                        <a:pt x="104431" y="61215"/>
                        <a:pt x="86467" y="39779"/>
                      </a:cubicBezTo>
                      <a:cubicBezTo>
                        <a:pt x="68742" y="18342"/>
                        <a:pt x="35209" y="14364"/>
                        <a:pt x="11976" y="30939"/>
                      </a:cubicBezTo>
                      <a:cubicBezTo>
                        <a:pt x="8862" y="33149"/>
                        <a:pt x="4550" y="32486"/>
                        <a:pt x="2155" y="29834"/>
                      </a:cubicBezTo>
                      <a:cubicBezTo>
                        <a:pt x="0" y="26961"/>
                        <a:pt x="479" y="22983"/>
                        <a:pt x="3592" y="20773"/>
                      </a:cubicBezTo>
                      <a:cubicBezTo>
                        <a:pt x="32814" y="0"/>
                        <a:pt x="74970" y="4861"/>
                        <a:pt x="97485" y="31823"/>
                      </a:cubicBezTo>
                      <a:cubicBezTo>
                        <a:pt x="120000" y="58784"/>
                        <a:pt x="114730" y="97900"/>
                        <a:pt x="85508" y="118674"/>
                      </a:cubicBezTo>
                      <a:cubicBezTo>
                        <a:pt x="84311" y="119558"/>
                        <a:pt x="82634" y="120000"/>
                        <a:pt x="81197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Shape 799">
                  <a:extLst>
                    <a:ext uri="{FF2B5EF4-FFF2-40B4-BE49-F238E27FC236}">
                      <a16:creationId xmlns:a16="http://schemas.microsoft.com/office/drawing/2014/main" id="{212225B4-50F6-49BB-90B2-F619505CF6E1}"/>
                    </a:ext>
                  </a:extLst>
                </p:cNvPr>
                <p:cNvSpPr/>
                <p:nvPr/>
              </p:nvSpPr>
              <p:spPr>
                <a:xfrm>
                  <a:off x="7106200" y="586618"/>
                  <a:ext cx="86100" cy="119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18" y="120000"/>
                      </a:moveTo>
                      <a:cubicBezTo>
                        <a:pt x="4984" y="120000"/>
                        <a:pt x="0" y="116904"/>
                        <a:pt x="0" y="113095"/>
                      </a:cubicBezTo>
                      <a:cubicBezTo>
                        <a:pt x="0" y="109285"/>
                        <a:pt x="4984" y="106190"/>
                        <a:pt x="11118" y="106190"/>
                      </a:cubicBezTo>
                      <a:cubicBezTo>
                        <a:pt x="59041" y="106190"/>
                        <a:pt x="97763" y="82142"/>
                        <a:pt x="97763" y="52380"/>
                      </a:cubicBezTo>
                      <a:cubicBezTo>
                        <a:pt x="97763" y="37380"/>
                        <a:pt x="87412" y="22857"/>
                        <a:pt x="69776" y="12857"/>
                      </a:cubicBezTo>
                      <a:cubicBezTo>
                        <a:pt x="65175" y="10238"/>
                        <a:pt x="64792" y="5714"/>
                        <a:pt x="69009" y="3095"/>
                      </a:cubicBezTo>
                      <a:cubicBezTo>
                        <a:pt x="73226" y="238"/>
                        <a:pt x="80127" y="0"/>
                        <a:pt x="84728" y="2619"/>
                      </a:cubicBezTo>
                      <a:cubicBezTo>
                        <a:pt x="106964" y="15238"/>
                        <a:pt x="120000" y="33571"/>
                        <a:pt x="120000" y="52380"/>
                      </a:cubicBezTo>
                      <a:cubicBezTo>
                        <a:pt x="120000" y="89761"/>
                        <a:pt x="71309" y="120000"/>
                        <a:pt x="11118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Shape 800">
                  <a:extLst>
                    <a:ext uri="{FF2B5EF4-FFF2-40B4-BE49-F238E27FC236}">
                      <a16:creationId xmlns:a16="http://schemas.microsoft.com/office/drawing/2014/main" id="{188CBFA2-B826-403A-80A9-27E35896B76F}"/>
                    </a:ext>
                  </a:extLst>
                </p:cNvPr>
                <p:cNvSpPr/>
                <p:nvPr/>
              </p:nvSpPr>
              <p:spPr>
                <a:xfrm>
                  <a:off x="6972672" y="225518"/>
                  <a:ext cx="150300" cy="515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36" y="120000"/>
                        <a:pt x="0" y="113201"/>
                        <a:pt x="0" y="104854"/>
                      </a:cubicBezTo>
                      <a:cubicBezTo>
                        <a:pt x="0" y="101151"/>
                        <a:pt x="0" y="101151"/>
                        <a:pt x="0" y="101151"/>
                      </a:cubicBezTo>
                      <a:cubicBezTo>
                        <a:pt x="0" y="15808"/>
                        <a:pt x="0" y="15808"/>
                        <a:pt x="0" y="15808"/>
                      </a:cubicBezTo>
                      <a:cubicBezTo>
                        <a:pt x="0" y="12049"/>
                        <a:pt x="5890" y="8346"/>
                        <a:pt x="16363" y="5582"/>
                      </a:cubicBezTo>
                      <a:cubicBezTo>
                        <a:pt x="38400" y="0"/>
                        <a:pt x="73963" y="0"/>
                        <a:pt x="95781" y="5527"/>
                      </a:cubicBezTo>
                      <a:cubicBezTo>
                        <a:pt x="117600" y="11110"/>
                        <a:pt x="117600" y="20119"/>
                        <a:pt x="95781" y="25647"/>
                      </a:cubicBezTo>
                      <a:cubicBezTo>
                        <a:pt x="93381" y="26255"/>
                        <a:pt x="89236" y="26255"/>
                        <a:pt x="86836" y="25647"/>
                      </a:cubicBezTo>
                      <a:cubicBezTo>
                        <a:pt x="84436" y="25039"/>
                        <a:pt x="84436" y="23988"/>
                        <a:pt x="86836" y="23380"/>
                      </a:cubicBezTo>
                      <a:cubicBezTo>
                        <a:pt x="95127" y="21335"/>
                        <a:pt x="99709" y="18516"/>
                        <a:pt x="99709" y="15587"/>
                      </a:cubicBezTo>
                      <a:cubicBezTo>
                        <a:pt x="99709" y="12657"/>
                        <a:pt x="95127" y="9894"/>
                        <a:pt x="86836" y="7793"/>
                      </a:cubicBezTo>
                      <a:cubicBezTo>
                        <a:pt x="69818" y="3537"/>
                        <a:pt x="42327" y="3537"/>
                        <a:pt x="25309" y="7793"/>
                      </a:cubicBezTo>
                      <a:cubicBezTo>
                        <a:pt x="17236" y="9949"/>
                        <a:pt x="12654" y="12878"/>
                        <a:pt x="12654" y="15808"/>
                      </a:cubicBezTo>
                      <a:cubicBezTo>
                        <a:pt x="12654" y="101151"/>
                        <a:pt x="12654" y="101151"/>
                        <a:pt x="12654" y="101151"/>
                      </a:cubicBezTo>
                      <a:cubicBezTo>
                        <a:pt x="12654" y="104854"/>
                        <a:pt x="12654" y="104854"/>
                        <a:pt x="12654" y="104854"/>
                      </a:cubicBezTo>
                      <a:cubicBezTo>
                        <a:pt x="12654" y="111432"/>
                        <a:pt x="33818" y="116849"/>
                        <a:pt x="60000" y="116849"/>
                      </a:cubicBezTo>
                      <a:cubicBezTo>
                        <a:pt x="86181" y="116849"/>
                        <a:pt x="107345" y="111432"/>
                        <a:pt x="107345" y="104854"/>
                      </a:cubicBezTo>
                      <a:cubicBezTo>
                        <a:pt x="107345" y="103970"/>
                        <a:pt x="110181" y="103251"/>
                        <a:pt x="113672" y="103251"/>
                      </a:cubicBezTo>
                      <a:cubicBezTo>
                        <a:pt x="117163" y="103251"/>
                        <a:pt x="120000" y="103970"/>
                        <a:pt x="120000" y="104854"/>
                      </a:cubicBezTo>
                      <a:cubicBezTo>
                        <a:pt x="120000" y="113201"/>
                        <a:pt x="93163" y="120000"/>
                        <a:pt x="6000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Shape 801">
                  <a:extLst>
                    <a:ext uri="{FF2B5EF4-FFF2-40B4-BE49-F238E27FC236}">
                      <a16:creationId xmlns:a16="http://schemas.microsoft.com/office/drawing/2014/main" id="{C727FD20-C2E2-4D41-96B5-35D0E1600955}"/>
                    </a:ext>
                  </a:extLst>
                </p:cNvPr>
                <p:cNvSpPr/>
                <p:nvPr/>
              </p:nvSpPr>
              <p:spPr>
                <a:xfrm>
                  <a:off x="6837454" y="658837"/>
                  <a:ext cx="150300" cy="82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36" y="120000"/>
                        <a:pt x="0" y="77707"/>
                        <a:pt x="0" y="25787"/>
                      </a:cubicBezTo>
                      <a:cubicBezTo>
                        <a:pt x="0" y="9971"/>
                        <a:pt x="0" y="9971"/>
                        <a:pt x="0" y="9971"/>
                      </a:cubicBezTo>
                      <a:cubicBezTo>
                        <a:pt x="0" y="4469"/>
                        <a:pt x="2836" y="0"/>
                        <a:pt x="6327" y="0"/>
                      </a:cubicBezTo>
                      <a:cubicBezTo>
                        <a:pt x="6327" y="0"/>
                        <a:pt x="6327" y="0"/>
                        <a:pt x="6327" y="0"/>
                      </a:cubicBezTo>
                      <a:cubicBezTo>
                        <a:pt x="9818" y="0"/>
                        <a:pt x="12654" y="4469"/>
                        <a:pt x="12654" y="9971"/>
                      </a:cubicBezTo>
                      <a:cubicBezTo>
                        <a:pt x="12654" y="25787"/>
                        <a:pt x="12654" y="25787"/>
                        <a:pt x="12654" y="25787"/>
                      </a:cubicBezTo>
                      <a:cubicBezTo>
                        <a:pt x="12654" y="66704"/>
                        <a:pt x="33818" y="100401"/>
                        <a:pt x="60000" y="100401"/>
                      </a:cubicBezTo>
                      <a:cubicBezTo>
                        <a:pt x="86181" y="100401"/>
                        <a:pt x="107345" y="66704"/>
                        <a:pt x="107345" y="25787"/>
                      </a:cubicBezTo>
                      <a:cubicBezTo>
                        <a:pt x="107345" y="20286"/>
                        <a:pt x="110181" y="15816"/>
                        <a:pt x="113672" y="15816"/>
                      </a:cubicBezTo>
                      <a:cubicBezTo>
                        <a:pt x="117163" y="15816"/>
                        <a:pt x="120000" y="20286"/>
                        <a:pt x="120000" y="25787"/>
                      </a:cubicBezTo>
                      <a:cubicBezTo>
                        <a:pt x="120000" y="77707"/>
                        <a:pt x="93163" y="120000"/>
                        <a:pt x="6000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3" name="Shape 802">
                  <a:extLst>
                    <a:ext uri="{FF2B5EF4-FFF2-40B4-BE49-F238E27FC236}">
                      <a16:creationId xmlns:a16="http://schemas.microsoft.com/office/drawing/2014/main" id="{633A6E3B-956B-42C9-AFF6-49B4F925E591}"/>
                    </a:ext>
                  </a:extLst>
                </p:cNvPr>
                <p:cNvCxnSpPr/>
                <p:nvPr/>
              </p:nvCxnSpPr>
              <p:spPr>
                <a:xfrm>
                  <a:off x="6977742" y="580722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Shape 803">
                  <a:extLst>
                    <a:ext uri="{FF2B5EF4-FFF2-40B4-BE49-F238E27FC236}">
                      <a16:creationId xmlns:a16="http://schemas.microsoft.com/office/drawing/2014/main" id="{0650EA71-A2F0-4B16-855B-1E6A608BF615}"/>
                    </a:ext>
                  </a:extLst>
                </p:cNvPr>
                <p:cNvCxnSpPr/>
                <p:nvPr/>
              </p:nvCxnSpPr>
              <p:spPr>
                <a:xfrm>
                  <a:off x="6977742" y="580722"/>
                  <a:ext cx="0" cy="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5" name="Shape 804">
                  <a:extLst>
                    <a:ext uri="{FF2B5EF4-FFF2-40B4-BE49-F238E27FC236}">
                      <a16:creationId xmlns:a16="http://schemas.microsoft.com/office/drawing/2014/main" id="{3E9722DD-C365-4F6A-A429-EBADF967C278}"/>
                    </a:ext>
                  </a:extLst>
                </p:cNvPr>
                <p:cNvSpPr/>
                <p:nvPr/>
              </p:nvSpPr>
              <p:spPr>
                <a:xfrm>
                  <a:off x="6867878" y="417122"/>
                  <a:ext cx="120000" cy="90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547" y="42857"/>
                      </a:moveTo>
                      <a:cubicBezTo>
                        <a:pt x="33698" y="34285"/>
                        <a:pt x="16712" y="27301"/>
                        <a:pt x="15616" y="0"/>
                      </a:cubicBezTo>
                      <a:cubicBezTo>
                        <a:pt x="13150" y="1269"/>
                        <a:pt x="10410" y="1904"/>
                        <a:pt x="7671" y="1904"/>
                      </a:cubicBezTo>
                      <a:cubicBezTo>
                        <a:pt x="4931" y="1904"/>
                        <a:pt x="2191" y="1269"/>
                        <a:pt x="0" y="317"/>
                      </a:cubicBezTo>
                      <a:cubicBezTo>
                        <a:pt x="1369" y="42857"/>
                        <a:pt x="31780" y="52698"/>
                        <a:pt x="56438" y="60634"/>
                      </a:cubicBezTo>
                      <a:cubicBezTo>
                        <a:pt x="86027" y="70158"/>
                        <a:pt x="104109" y="77460"/>
                        <a:pt x="104109" y="110793"/>
                      </a:cubicBezTo>
                      <a:cubicBezTo>
                        <a:pt x="104109" y="115873"/>
                        <a:pt x="107671" y="120000"/>
                        <a:pt x="112054" y="120000"/>
                      </a:cubicBezTo>
                      <a:cubicBezTo>
                        <a:pt x="116438" y="120000"/>
                        <a:pt x="120000" y="115873"/>
                        <a:pt x="120000" y="110793"/>
                      </a:cubicBezTo>
                      <a:cubicBezTo>
                        <a:pt x="120000" y="61904"/>
                        <a:pt x="87123" y="51428"/>
                        <a:pt x="60547" y="428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Shape 805">
                  <a:extLst>
                    <a:ext uri="{FF2B5EF4-FFF2-40B4-BE49-F238E27FC236}">
                      <a16:creationId xmlns:a16="http://schemas.microsoft.com/office/drawing/2014/main" id="{A1CD37A2-DF3D-4E35-BEFC-DB51BB89CF44}"/>
                    </a:ext>
                  </a:extLst>
                </p:cNvPr>
                <p:cNvSpPr/>
                <p:nvPr/>
              </p:nvSpPr>
              <p:spPr>
                <a:xfrm>
                  <a:off x="6847596" y="374381"/>
                  <a:ext cx="57600" cy="50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57" y="120000"/>
                        <a:pt x="0" y="93142"/>
                        <a:pt x="0" y="60000"/>
                      </a:cubicBezTo>
                      <a:cubicBezTo>
                        <a:pt x="0" y="26857"/>
                        <a:pt x="26857" y="0"/>
                        <a:pt x="60000" y="0"/>
                      </a:cubicBezTo>
                      <a:cubicBezTo>
                        <a:pt x="93142" y="0"/>
                        <a:pt x="120000" y="26857"/>
                        <a:pt x="120000" y="60000"/>
                      </a:cubicBezTo>
                      <a:cubicBezTo>
                        <a:pt x="120000" y="93142"/>
                        <a:pt x="93142" y="120000"/>
                        <a:pt x="60000" y="120000"/>
                      </a:cubicBezTo>
                      <a:close/>
                      <a:moveTo>
                        <a:pt x="60000" y="29714"/>
                      </a:moveTo>
                      <a:cubicBezTo>
                        <a:pt x="42857" y="29714"/>
                        <a:pt x="29714" y="43428"/>
                        <a:pt x="29714" y="60000"/>
                      </a:cubicBezTo>
                      <a:cubicBezTo>
                        <a:pt x="29714" y="76571"/>
                        <a:pt x="42857" y="90285"/>
                        <a:pt x="60000" y="90285"/>
                      </a:cubicBezTo>
                      <a:cubicBezTo>
                        <a:pt x="76571" y="90285"/>
                        <a:pt x="90285" y="76571"/>
                        <a:pt x="90285" y="60000"/>
                      </a:cubicBezTo>
                      <a:cubicBezTo>
                        <a:pt x="90285" y="43428"/>
                        <a:pt x="76571" y="29714"/>
                        <a:pt x="60000" y="29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Shape 806">
                  <a:extLst>
                    <a:ext uri="{FF2B5EF4-FFF2-40B4-BE49-F238E27FC236}">
                      <a16:creationId xmlns:a16="http://schemas.microsoft.com/office/drawing/2014/main" id="{F1D69A25-AC06-4736-BA0B-B25134F11435}"/>
                    </a:ext>
                  </a:extLst>
                </p:cNvPr>
                <p:cNvSpPr/>
                <p:nvPr/>
              </p:nvSpPr>
              <p:spPr>
                <a:xfrm>
                  <a:off x="6916895" y="601356"/>
                  <a:ext cx="72600" cy="54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1384" y="4695"/>
                        <a:pt x="2769" y="9391"/>
                        <a:pt x="2769" y="14608"/>
                      </a:cubicBezTo>
                      <a:cubicBezTo>
                        <a:pt x="2769" y="20347"/>
                        <a:pt x="1384" y="25565"/>
                        <a:pt x="0" y="30260"/>
                      </a:cubicBezTo>
                      <a:cubicBezTo>
                        <a:pt x="67384" y="32347"/>
                        <a:pt x="84461" y="48000"/>
                        <a:pt x="92307" y="107478"/>
                      </a:cubicBezTo>
                      <a:cubicBezTo>
                        <a:pt x="93230" y="114782"/>
                        <a:pt x="99230" y="120000"/>
                        <a:pt x="105692" y="120000"/>
                      </a:cubicBezTo>
                      <a:cubicBezTo>
                        <a:pt x="106153" y="120000"/>
                        <a:pt x="107076" y="120000"/>
                        <a:pt x="107538" y="120000"/>
                      </a:cubicBezTo>
                      <a:cubicBezTo>
                        <a:pt x="114923" y="118956"/>
                        <a:pt x="120000" y="111130"/>
                        <a:pt x="119076" y="102782"/>
                      </a:cubicBezTo>
                      <a:cubicBezTo>
                        <a:pt x="108000" y="20869"/>
                        <a:pt x="72461" y="2608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Shape 807">
                  <a:extLst>
                    <a:ext uri="{FF2B5EF4-FFF2-40B4-BE49-F238E27FC236}">
                      <a16:creationId xmlns:a16="http://schemas.microsoft.com/office/drawing/2014/main" id="{990A9254-5876-472D-BFED-16AE359E8BB7}"/>
                    </a:ext>
                  </a:extLst>
                </p:cNvPr>
                <p:cNvSpPr/>
                <p:nvPr/>
              </p:nvSpPr>
              <p:spPr>
                <a:xfrm>
                  <a:off x="6869567" y="582195"/>
                  <a:ext cx="57600" cy="50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57" y="120000"/>
                        <a:pt x="0" y="93142"/>
                        <a:pt x="0" y="60000"/>
                      </a:cubicBezTo>
                      <a:cubicBezTo>
                        <a:pt x="0" y="26857"/>
                        <a:pt x="26857" y="0"/>
                        <a:pt x="60000" y="0"/>
                      </a:cubicBezTo>
                      <a:cubicBezTo>
                        <a:pt x="92571" y="0"/>
                        <a:pt x="120000" y="26857"/>
                        <a:pt x="120000" y="60000"/>
                      </a:cubicBezTo>
                      <a:cubicBezTo>
                        <a:pt x="120000" y="93142"/>
                        <a:pt x="92571" y="120000"/>
                        <a:pt x="60000" y="120000"/>
                      </a:cubicBezTo>
                      <a:close/>
                      <a:moveTo>
                        <a:pt x="60000" y="29714"/>
                      </a:moveTo>
                      <a:cubicBezTo>
                        <a:pt x="42857" y="29714"/>
                        <a:pt x="29714" y="43428"/>
                        <a:pt x="29714" y="60000"/>
                      </a:cubicBezTo>
                      <a:cubicBezTo>
                        <a:pt x="29714" y="76571"/>
                        <a:pt x="42857" y="90285"/>
                        <a:pt x="60000" y="90285"/>
                      </a:cubicBezTo>
                      <a:cubicBezTo>
                        <a:pt x="76571" y="90285"/>
                        <a:pt x="90285" y="76571"/>
                        <a:pt x="90285" y="60000"/>
                      </a:cubicBezTo>
                      <a:cubicBezTo>
                        <a:pt x="90285" y="43428"/>
                        <a:pt x="76571" y="29714"/>
                        <a:pt x="60000" y="29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Shape 808">
                  <a:extLst>
                    <a:ext uri="{FF2B5EF4-FFF2-40B4-BE49-F238E27FC236}">
                      <a16:creationId xmlns:a16="http://schemas.microsoft.com/office/drawing/2014/main" id="{6BC0D49D-4B32-439B-A7A4-F5307F1F2004}"/>
                    </a:ext>
                  </a:extLst>
                </p:cNvPr>
                <p:cNvSpPr/>
                <p:nvPr/>
              </p:nvSpPr>
              <p:spPr>
                <a:xfrm>
                  <a:off x="6972672" y="369958"/>
                  <a:ext cx="71100" cy="54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30" y="14608"/>
                      </a:moveTo>
                      <a:cubicBezTo>
                        <a:pt x="117230" y="9391"/>
                        <a:pt x="118615" y="4695"/>
                        <a:pt x="120000" y="0"/>
                      </a:cubicBezTo>
                      <a:cubicBezTo>
                        <a:pt x="47538" y="2086"/>
                        <a:pt x="12000" y="20869"/>
                        <a:pt x="923" y="102782"/>
                      </a:cubicBezTo>
                      <a:cubicBezTo>
                        <a:pt x="0" y="111130"/>
                        <a:pt x="5076" y="118434"/>
                        <a:pt x="12461" y="120000"/>
                      </a:cubicBezTo>
                      <a:cubicBezTo>
                        <a:pt x="12923" y="120000"/>
                        <a:pt x="13846" y="120000"/>
                        <a:pt x="14307" y="120000"/>
                      </a:cubicBezTo>
                      <a:cubicBezTo>
                        <a:pt x="20769" y="120000"/>
                        <a:pt x="26307" y="114782"/>
                        <a:pt x="27692" y="106956"/>
                      </a:cubicBezTo>
                      <a:cubicBezTo>
                        <a:pt x="35076" y="47478"/>
                        <a:pt x="52153" y="32347"/>
                        <a:pt x="120000" y="30260"/>
                      </a:cubicBezTo>
                      <a:cubicBezTo>
                        <a:pt x="118615" y="25043"/>
                        <a:pt x="117230" y="19826"/>
                        <a:pt x="117230" y="146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Shape 809">
                  <a:extLst>
                    <a:ext uri="{FF2B5EF4-FFF2-40B4-BE49-F238E27FC236}">
                      <a16:creationId xmlns:a16="http://schemas.microsoft.com/office/drawing/2014/main" id="{4429CDEB-1287-4F67-8C1D-884B577EA9E0}"/>
                    </a:ext>
                  </a:extLst>
                </p:cNvPr>
                <p:cNvSpPr/>
                <p:nvPr/>
              </p:nvSpPr>
              <p:spPr>
                <a:xfrm>
                  <a:off x="7035210" y="352271"/>
                  <a:ext cx="57600" cy="50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57" y="120000"/>
                        <a:pt x="0" y="93142"/>
                        <a:pt x="0" y="60000"/>
                      </a:cubicBezTo>
                      <a:cubicBezTo>
                        <a:pt x="0" y="26857"/>
                        <a:pt x="26857" y="0"/>
                        <a:pt x="60000" y="0"/>
                      </a:cubicBezTo>
                      <a:cubicBezTo>
                        <a:pt x="93142" y="0"/>
                        <a:pt x="120000" y="26857"/>
                        <a:pt x="120000" y="60000"/>
                      </a:cubicBezTo>
                      <a:cubicBezTo>
                        <a:pt x="120000" y="93142"/>
                        <a:pt x="93142" y="120000"/>
                        <a:pt x="60000" y="120000"/>
                      </a:cubicBezTo>
                      <a:close/>
                      <a:moveTo>
                        <a:pt x="60000" y="29714"/>
                      </a:moveTo>
                      <a:cubicBezTo>
                        <a:pt x="43428" y="29714"/>
                        <a:pt x="29714" y="43428"/>
                        <a:pt x="29714" y="60000"/>
                      </a:cubicBezTo>
                      <a:cubicBezTo>
                        <a:pt x="29714" y="76571"/>
                        <a:pt x="43428" y="90285"/>
                        <a:pt x="60000" y="90285"/>
                      </a:cubicBezTo>
                      <a:cubicBezTo>
                        <a:pt x="76571" y="90285"/>
                        <a:pt x="90285" y="76571"/>
                        <a:pt x="90285" y="60000"/>
                      </a:cubicBezTo>
                      <a:cubicBezTo>
                        <a:pt x="90285" y="43428"/>
                        <a:pt x="76571" y="29714"/>
                        <a:pt x="60000" y="29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Shape 810">
                  <a:extLst>
                    <a:ext uri="{FF2B5EF4-FFF2-40B4-BE49-F238E27FC236}">
                      <a16:creationId xmlns:a16="http://schemas.microsoft.com/office/drawing/2014/main" id="{BB839D08-58DC-49FE-B810-54F805631441}"/>
                    </a:ext>
                  </a:extLst>
                </p:cNvPr>
                <p:cNvSpPr/>
                <p:nvPr/>
              </p:nvSpPr>
              <p:spPr>
                <a:xfrm>
                  <a:off x="7030140" y="527664"/>
                  <a:ext cx="62700" cy="29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9999" y="87000"/>
                      </a:moveTo>
                      <a:cubicBezTo>
                        <a:pt x="83157" y="7000"/>
                        <a:pt x="36315" y="0"/>
                        <a:pt x="12631" y="12000"/>
                      </a:cubicBezTo>
                      <a:cubicBezTo>
                        <a:pt x="4736" y="16000"/>
                        <a:pt x="0" y="32000"/>
                        <a:pt x="1578" y="47000"/>
                      </a:cubicBezTo>
                      <a:cubicBezTo>
                        <a:pt x="3684" y="62000"/>
                        <a:pt x="12105" y="72000"/>
                        <a:pt x="20526" y="68000"/>
                      </a:cubicBezTo>
                      <a:cubicBezTo>
                        <a:pt x="22105" y="67000"/>
                        <a:pt x="61052" y="51000"/>
                        <a:pt x="94736" y="120000"/>
                      </a:cubicBezTo>
                      <a:cubicBezTo>
                        <a:pt x="100526" y="103000"/>
                        <a:pt x="108947" y="92000"/>
                        <a:pt x="119999" y="87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811">
                  <a:extLst>
                    <a:ext uri="{FF2B5EF4-FFF2-40B4-BE49-F238E27FC236}">
                      <a16:creationId xmlns:a16="http://schemas.microsoft.com/office/drawing/2014/main" id="{4DAB7CC3-E9D2-4889-A07B-A8A2B7E20673}"/>
                    </a:ext>
                  </a:extLst>
                </p:cNvPr>
                <p:cNvSpPr/>
                <p:nvPr/>
              </p:nvSpPr>
              <p:spPr>
                <a:xfrm>
                  <a:off x="7069014" y="542402"/>
                  <a:ext cx="57600" cy="48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57" y="120000"/>
                        <a:pt x="0" y="93142"/>
                        <a:pt x="0" y="60000"/>
                      </a:cubicBezTo>
                      <a:cubicBezTo>
                        <a:pt x="0" y="26857"/>
                        <a:pt x="26857" y="0"/>
                        <a:pt x="60000" y="0"/>
                      </a:cubicBezTo>
                      <a:cubicBezTo>
                        <a:pt x="93142" y="0"/>
                        <a:pt x="120000" y="26857"/>
                        <a:pt x="120000" y="60000"/>
                      </a:cubicBezTo>
                      <a:cubicBezTo>
                        <a:pt x="120000" y="93142"/>
                        <a:pt x="93142" y="120000"/>
                        <a:pt x="60000" y="120000"/>
                      </a:cubicBezTo>
                      <a:close/>
                      <a:moveTo>
                        <a:pt x="60000" y="29714"/>
                      </a:moveTo>
                      <a:cubicBezTo>
                        <a:pt x="43428" y="29714"/>
                        <a:pt x="29714" y="43428"/>
                        <a:pt x="29714" y="60000"/>
                      </a:cubicBezTo>
                      <a:cubicBezTo>
                        <a:pt x="29714" y="76571"/>
                        <a:pt x="43428" y="90285"/>
                        <a:pt x="60000" y="90285"/>
                      </a:cubicBezTo>
                      <a:cubicBezTo>
                        <a:pt x="76571" y="90285"/>
                        <a:pt x="90285" y="76571"/>
                        <a:pt x="90285" y="60000"/>
                      </a:cubicBezTo>
                      <a:cubicBezTo>
                        <a:pt x="90285" y="43428"/>
                        <a:pt x="76571" y="29714"/>
                        <a:pt x="60000" y="29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Shape 812">
                  <a:extLst>
                    <a:ext uri="{FF2B5EF4-FFF2-40B4-BE49-F238E27FC236}">
                      <a16:creationId xmlns:a16="http://schemas.microsoft.com/office/drawing/2014/main" id="{F563D8F2-6356-4249-B65D-6B88550121E5}"/>
                    </a:ext>
                  </a:extLst>
                </p:cNvPr>
                <p:cNvSpPr/>
                <p:nvPr/>
              </p:nvSpPr>
              <p:spPr>
                <a:xfrm>
                  <a:off x="6879710" y="456916"/>
                  <a:ext cx="72600" cy="38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910" y="5962"/>
                      </a:moveTo>
                      <a:cubicBezTo>
                        <a:pt x="106067" y="0"/>
                        <a:pt x="97977" y="2981"/>
                        <a:pt x="94382" y="13416"/>
                      </a:cubicBezTo>
                      <a:cubicBezTo>
                        <a:pt x="78202" y="58136"/>
                        <a:pt x="33707" y="73043"/>
                        <a:pt x="0" y="76770"/>
                      </a:cubicBezTo>
                      <a:cubicBezTo>
                        <a:pt x="1348" y="82732"/>
                        <a:pt x="2696" y="88695"/>
                        <a:pt x="3146" y="95403"/>
                      </a:cubicBezTo>
                      <a:cubicBezTo>
                        <a:pt x="3595" y="104347"/>
                        <a:pt x="2696" y="112546"/>
                        <a:pt x="898" y="120000"/>
                      </a:cubicBezTo>
                      <a:cubicBezTo>
                        <a:pt x="37303" y="116273"/>
                        <a:pt x="93033" y="99130"/>
                        <a:pt x="116404" y="35776"/>
                      </a:cubicBezTo>
                      <a:cubicBezTo>
                        <a:pt x="120000" y="25341"/>
                        <a:pt x="118202" y="12670"/>
                        <a:pt x="111910" y="59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Shape 813">
                  <a:extLst>
                    <a:ext uri="{FF2B5EF4-FFF2-40B4-BE49-F238E27FC236}">
                      <a16:creationId xmlns:a16="http://schemas.microsoft.com/office/drawing/2014/main" id="{C1C38735-0FF7-4A3D-9E49-145EFA0178A0}"/>
                    </a:ext>
                  </a:extLst>
                </p:cNvPr>
                <p:cNvSpPr/>
                <p:nvPr/>
              </p:nvSpPr>
              <p:spPr>
                <a:xfrm>
                  <a:off x="6830693" y="462812"/>
                  <a:ext cx="59100" cy="50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46238" y="120000"/>
                        <a:pt x="33027" y="114953"/>
                        <a:pt x="22568" y="105981"/>
                      </a:cubicBezTo>
                      <a:cubicBezTo>
                        <a:pt x="11009" y="95327"/>
                        <a:pt x="3853" y="81308"/>
                        <a:pt x="2201" y="65607"/>
                      </a:cubicBezTo>
                      <a:cubicBezTo>
                        <a:pt x="0" y="33084"/>
                        <a:pt x="23669" y="5046"/>
                        <a:pt x="55596" y="2242"/>
                      </a:cubicBezTo>
                      <a:cubicBezTo>
                        <a:pt x="87522" y="0"/>
                        <a:pt x="115045" y="24112"/>
                        <a:pt x="117798" y="56635"/>
                      </a:cubicBezTo>
                      <a:cubicBezTo>
                        <a:pt x="120000" y="89158"/>
                        <a:pt x="96330" y="117196"/>
                        <a:pt x="64403" y="120000"/>
                      </a:cubicBezTo>
                      <a:cubicBezTo>
                        <a:pt x="62752" y="120000"/>
                        <a:pt x="61651" y="120000"/>
                        <a:pt x="60000" y="120000"/>
                      </a:cubicBezTo>
                      <a:close/>
                      <a:moveTo>
                        <a:pt x="60000" y="31401"/>
                      </a:moveTo>
                      <a:cubicBezTo>
                        <a:pt x="59449" y="31401"/>
                        <a:pt x="58348" y="31401"/>
                        <a:pt x="57798" y="31401"/>
                      </a:cubicBezTo>
                      <a:cubicBezTo>
                        <a:pt x="41834" y="32523"/>
                        <a:pt x="29724" y="47102"/>
                        <a:pt x="30825" y="63364"/>
                      </a:cubicBezTo>
                      <a:cubicBezTo>
                        <a:pt x="32477" y="79626"/>
                        <a:pt x="46238" y="92523"/>
                        <a:pt x="62201" y="90841"/>
                      </a:cubicBezTo>
                      <a:cubicBezTo>
                        <a:pt x="78165" y="89158"/>
                        <a:pt x="90275" y="75140"/>
                        <a:pt x="89174" y="58878"/>
                      </a:cubicBezTo>
                      <a:cubicBezTo>
                        <a:pt x="88623" y="51028"/>
                        <a:pt x="84770" y="43738"/>
                        <a:pt x="78715" y="38691"/>
                      </a:cubicBezTo>
                      <a:cubicBezTo>
                        <a:pt x="73761" y="33644"/>
                        <a:pt x="67155" y="31401"/>
                        <a:pt x="60000" y="314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Shape 814">
                  <a:extLst>
                    <a:ext uri="{FF2B5EF4-FFF2-40B4-BE49-F238E27FC236}">
                      <a16:creationId xmlns:a16="http://schemas.microsoft.com/office/drawing/2014/main" id="{BC4F3EDE-931B-4F41-9F54-3FB6F76ED362}"/>
                    </a:ext>
                  </a:extLst>
                </p:cNvPr>
                <p:cNvSpPr/>
                <p:nvPr/>
              </p:nvSpPr>
              <p:spPr>
                <a:xfrm>
                  <a:off x="6972672" y="493764"/>
                  <a:ext cx="120000" cy="95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2072" y="1786"/>
                      </a:moveTo>
                      <a:cubicBezTo>
                        <a:pt x="109339" y="1786"/>
                        <a:pt x="106605" y="893"/>
                        <a:pt x="104145" y="0"/>
                      </a:cubicBezTo>
                      <a:cubicBezTo>
                        <a:pt x="104145" y="5062"/>
                        <a:pt x="104145" y="5062"/>
                        <a:pt x="104145" y="5062"/>
                      </a:cubicBezTo>
                      <a:cubicBezTo>
                        <a:pt x="104145" y="32754"/>
                        <a:pt x="87198" y="39305"/>
                        <a:pt x="59316" y="47642"/>
                      </a:cubicBezTo>
                      <a:cubicBezTo>
                        <a:pt x="32801" y="55682"/>
                        <a:pt x="0" y="65508"/>
                        <a:pt x="0" y="111364"/>
                      </a:cubicBezTo>
                      <a:cubicBezTo>
                        <a:pt x="0" y="116129"/>
                        <a:pt x="3553" y="120000"/>
                        <a:pt x="7927" y="120000"/>
                      </a:cubicBezTo>
                      <a:cubicBezTo>
                        <a:pt x="12300" y="120000"/>
                        <a:pt x="15854" y="116129"/>
                        <a:pt x="15854" y="111364"/>
                      </a:cubicBezTo>
                      <a:cubicBezTo>
                        <a:pt x="15854" y="80099"/>
                        <a:pt x="33895" y="73250"/>
                        <a:pt x="63416" y="64317"/>
                      </a:cubicBezTo>
                      <a:cubicBezTo>
                        <a:pt x="88564" y="56575"/>
                        <a:pt x="120000" y="47344"/>
                        <a:pt x="120000" y="5062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117539" y="893"/>
                        <a:pt x="114806" y="1786"/>
                        <a:pt x="112072" y="17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Shape 815">
                  <a:extLst>
                    <a:ext uri="{FF2B5EF4-FFF2-40B4-BE49-F238E27FC236}">
                      <a16:creationId xmlns:a16="http://schemas.microsoft.com/office/drawing/2014/main" id="{501D0F51-F5BE-42E3-BCE2-464D929C1083}"/>
                    </a:ext>
                  </a:extLst>
                </p:cNvPr>
                <p:cNvSpPr/>
                <p:nvPr/>
              </p:nvSpPr>
              <p:spPr>
                <a:xfrm>
                  <a:off x="7055493" y="451022"/>
                  <a:ext cx="57600" cy="50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857" y="120000"/>
                        <a:pt x="0" y="93142"/>
                        <a:pt x="0" y="60000"/>
                      </a:cubicBezTo>
                      <a:cubicBezTo>
                        <a:pt x="0" y="26857"/>
                        <a:pt x="26857" y="0"/>
                        <a:pt x="60000" y="0"/>
                      </a:cubicBezTo>
                      <a:cubicBezTo>
                        <a:pt x="93142" y="0"/>
                        <a:pt x="120000" y="26857"/>
                        <a:pt x="120000" y="60000"/>
                      </a:cubicBezTo>
                      <a:cubicBezTo>
                        <a:pt x="120000" y="93142"/>
                        <a:pt x="93142" y="120000"/>
                        <a:pt x="60000" y="120000"/>
                      </a:cubicBezTo>
                      <a:close/>
                      <a:moveTo>
                        <a:pt x="60000" y="29714"/>
                      </a:moveTo>
                      <a:cubicBezTo>
                        <a:pt x="43428" y="29714"/>
                        <a:pt x="29714" y="43428"/>
                        <a:pt x="29714" y="60000"/>
                      </a:cubicBezTo>
                      <a:cubicBezTo>
                        <a:pt x="29714" y="76571"/>
                        <a:pt x="43428" y="90285"/>
                        <a:pt x="60000" y="90285"/>
                      </a:cubicBezTo>
                      <a:cubicBezTo>
                        <a:pt x="76571" y="90285"/>
                        <a:pt x="90285" y="76571"/>
                        <a:pt x="90285" y="60000"/>
                      </a:cubicBezTo>
                      <a:cubicBezTo>
                        <a:pt x="90285" y="43428"/>
                        <a:pt x="76571" y="29714"/>
                        <a:pt x="60000" y="29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Shape 816">
                <a:extLst>
                  <a:ext uri="{FF2B5EF4-FFF2-40B4-BE49-F238E27FC236}">
                    <a16:creationId xmlns:a16="http://schemas.microsoft.com/office/drawing/2014/main" id="{113606A2-C3BC-4294-9D14-AC5E812966BA}"/>
                  </a:ext>
                </a:extLst>
              </p:cNvPr>
              <p:cNvGrpSpPr/>
              <p:nvPr/>
            </p:nvGrpSpPr>
            <p:grpSpPr>
              <a:xfrm>
                <a:off x="8191572" y="3265600"/>
                <a:ext cx="464390" cy="465581"/>
                <a:chOff x="11085513" y="3719512"/>
                <a:chExt cx="619186" cy="620775"/>
              </a:xfrm>
            </p:grpSpPr>
            <p:sp>
              <p:nvSpPr>
                <p:cNvPr id="70" name="Shape 817">
                  <a:extLst>
                    <a:ext uri="{FF2B5EF4-FFF2-40B4-BE49-F238E27FC236}">
                      <a16:creationId xmlns:a16="http://schemas.microsoft.com/office/drawing/2014/main" id="{7FCE3D34-7BCD-4AC6-9BF1-06B049A34CB0}"/>
                    </a:ext>
                  </a:extLst>
                </p:cNvPr>
                <p:cNvSpPr/>
                <p:nvPr/>
              </p:nvSpPr>
              <p:spPr>
                <a:xfrm>
                  <a:off x="11569700" y="4205287"/>
                  <a:ext cx="1350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9919" y="14579"/>
                      </a:moveTo>
                      <a:cubicBezTo>
                        <a:pt x="34926" y="14579"/>
                        <a:pt x="14579" y="34926"/>
                        <a:pt x="14579" y="59919"/>
                      </a:cubicBezTo>
                      <a:cubicBezTo>
                        <a:pt x="14579" y="84913"/>
                        <a:pt x="34926" y="105260"/>
                        <a:pt x="59919" y="105260"/>
                      </a:cubicBezTo>
                      <a:cubicBezTo>
                        <a:pt x="84913" y="105260"/>
                        <a:pt x="105260" y="84913"/>
                        <a:pt x="105260" y="59919"/>
                      </a:cubicBezTo>
                      <a:cubicBezTo>
                        <a:pt x="105260" y="34926"/>
                        <a:pt x="84913" y="14579"/>
                        <a:pt x="59919" y="14579"/>
                      </a:cubicBezTo>
                      <a:moveTo>
                        <a:pt x="59919" y="119999"/>
                      </a:moveTo>
                      <a:cubicBezTo>
                        <a:pt x="26915" y="119999"/>
                        <a:pt x="0" y="93084"/>
                        <a:pt x="0" y="59919"/>
                      </a:cubicBezTo>
                      <a:cubicBezTo>
                        <a:pt x="0" y="26915"/>
                        <a:pt x="26915" y="0"/>
                        <a:pt x="59919" y="0"/>
                      </a:cubicBezTo>
                      <a:cubicBezTo>
                        <a:pt x="93084" y="0"/>
                        <a:pt x="119999" y="26915"/>
                        <a:pt x="119999" y="59919"/>
                      </a:cubicBezTo>
                      <a:cubicBezTo>
                        <a:pt x="119999" y="93084"/>
                        <a:pt x="93084" y="119999"/>
                        <a:pt x="59919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Shape 818">
                  <a:extLst>
                    <a:ext uri="{FF2B5EF4-FFF2-40B4-BE49-F238E27FC236}">
                      <a16:creationId xmlns:a16="http://schemas.microsoft.com/office/drawing/2014/main" id="{365F1609-2EEE-4678-89B6-DA36F98E2D83}"/>
                    </a:ext>
                  </a:extLst>
                </p:cNvPr>
                <p:cNvSpPr/>
                <p:nvPr/>
              </p:nvSpPr>
              <p:spPr>
                <a:xfrm>
                  <a:off x="11328400" y="3721100"/>
                  <a:ext cx="1332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4579"/>
                      </a:moveTo>
                      <a:cubicBezTo>
                        <a:pt x="34973" y="14579"/>
                        <a:pt x="14598" y="34926"/>
                        <a:pt x="14598" y="59919"/>
                      </a:cubicBezTo>
                      <a:cubicBezTo>
                        <a:pt x="14598" y="84913"/>
                        <a:pt x="34973" y="105260"/>
                        <a:pt x="60000" y="105260"/>
                      </a:cubicBezTo>
                      <a:cubicBezTo>
                        <a:pt x="85026" y="105260"/>
                        <a:pt x="105401" y="84913"/>
                        <a:pt x="105401" y="59919"/>
                      </a:cubicBezTo>
                      <a:cubicBezTo>
                        <a:pt x="105401" y="34926"/>
                        <a:pt x="85026" y="14579"/>
                        <a:pt x="60000" y="14579"/>
                      </a:cubicBezTo>
                      <a:moveTo>
                        <a:pt x="60000" y="119999"/>
                      </a:moveTo>
                      <a:cubicBezTo>
                        <a:pt x="26951" y="119999"/>
                        <a:pt x="0" y="93084"/>
                        <a:pt x="0" y="59919"/>
                      </a:cubicBezTo>
                      <a:cubicBezTo>
                        <a:pt x="0" y="26915"/>
                        <a:pt x="26951" y="0"/>
                        <a:pt x="60000" y="0"/>
                      </a:cubicBezTo>
                      <a:cubicBezTo>
                        <a:pt x="93048" y="0"/>
                        <a:pt x="120000" y="26915"/>
                        <a:pt x="120000" y="59919"/>
                      </a:cubicBezTo>
                      <a:cubicBezTo>
                        <a:pt x="120000" y="93084"/>
                        <a:pt x="93048" y="119999"/>
                        <a:pt x="60000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Shape 819">
                  <a:extLst>
                    <a:ext uri="{FF2B5EF4-FFF2-40B4-BE49-F238E27FC236}">
                      <a16:creationId xmlns:a16="http://schemas.microsoft.com/office/drawing/2014/main" id="{3F2715A6-64FC-4CB8-9ABC-A42D1136A0D7}"/>
                    </a:ext>
                  </a:extLst>
                </p:cNvPr>
                <p:cNvSpPr/>
                <p:nvPr/>
              </p:nvSpPr>
              <p:spPr>
                <a:xfrm>
                  <a:off x="11087100" y="4205287"/>
                  <a:ext cx="1350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9919" y="14579"/>
                      </a:moveTo>
                      <a:cubicBezTo>
                        <a:pt x="34926" y="14579"/>
                        <a:pt x="14579" y="34926"/>
                        <a:pt x="14579" y="59919"/>
                      </a:cubicBezTo>
                      <a:cubicBezTo>
                        <a:pt x="14579" y="84913"/>
                        <a:pt x="34926" y="105260"/>
                        <a:pt x="59919" y="105260"/>
                      </a:cubicBezTo>
                      <a:cubicBezTo>
                        <a:pt x="84913" y="105260"/>
                        <a:pt x="105260" y="84913"/>
                        <a:pt x="105260" y="59919"/>
                      </a:cubicBezTo>
                      <a:cubicBezTo>
                        <a:pt x="105260" y="34926"/>
                        <a:pt x="84913" y="14579"/>
                        <a:pt x="59919" y="14579"/>
                      </a:cubicBezTo>
                      <a:moveTo>
                        <a:pt x="59919" y="119999"/>
                      </a:moveTo>
                      <a:cubicBezTo>
                        <a:pt x="26915" y="119999"/>
                        <a:pt x="0" y="93084"/>
                        <a:pt x="0" y="59919"/>
                      </a:cubicBezTo>
                      <a:cubicBezTo>
                        <a:pt x="0" y="26915"/>
                        <a:pt x="26915" y="0"/>
                        <a:pt x="59919" y="0"/>
                      </a:cubicBezTo>
                      <a:cubicBezTo>
                        <a:pt x="93084" y="0"/>
                        <a:pt x="119999" y="26915"/>
                        <a:pt x="119999" y="59919"/>
                      </a:cubicBezTo>
                      <a:cubicBezTo>
                        <a:pt x="119999" y="93084"/>
                        <a:pt x="93084" y="119999"/>
                        <a:pt x="59919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Shape 820">
                  <a:extLst>
                    <a:ext uri="{FF2B5EF4-FFF2-40B4-BE49-F238E27FC236}">
                      <a16:creationId xmlns:a16="http://schemas.microsoft.com/office/drawing/2014/main" id="{8B2FD33F-DFAC-4C27-9191-EDF578C7C480}"/>
                    </a:ext>
                  </a:extLst>
                </p:cNvPr>
                <p:cNvSpPr/>
                <p:nvPr/>
              </p:nvSpPr>
              <p:spPr>
                <a:xfrm>
                  <a:off x="11185525" y="4081462"/>
                  <a:ext cx="158700" cy="157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938" y="120000"/>
                      </a:moveTo>
                      <a:cubicBezTo>
                        <a:pt x="5306" y="120000"/>
                        <a:pt x="3673" y="119316"/>
                        <a:pt x="2448" y="118086"/>
                      </a:cubicBezTo>
                      <a:cubicBezTo>
                        <a:pt x="0" y="115626"/>
                        <a:pt x="0" y="111662"/>
                        <a:pt x="2448" y="109339"/>
                      </a:cubicBezTo>
                      <a:cubicBezTo>
                        <a:pt x="108843" y="2460"/>
                        <a:pt x="108843" y="2460"/>
                        <a:pt x="108843" y="2460"/>
                      </a:cubicBezTo>
                      <a:cubicBezTo>
                        <a:pt x="111292" y="0"/>
                        <a:pt x="115238" y="0"/>
                        <a:pt x="117687" y="2460"/>
                      </a:cubicBezTo>
                      <a:cubicBezTo>
                        <a:pt x="119999" y="4920"/>
                        <a:pt x="119999" y="8883"/>
                        <a:pt x="117687" y="11343"/>
                      </a:cubicBezTo>
                      <a:cubicBezTo>
                        <a:pt x="11292" y="118086"/>
                        <a:pt x="11292" y="118086"/>
                        <a:pt x="11292" y="118086"/>
                      </a:cubicBezTo>
                      <a:cubicBezTo>
                        <a:pt x="10068" y="119316"/>
                        <a:pt x="8435" y="120000"/>
                        <a:pt x="6938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Shape 821">
                  <a:extLst>
                    <a:ext uri="{FF2B5EF4-FFF2-40B4-BE49-F238E27FC236}">
                      <a16:creationId xmlns:a16="http://schemas.microsoft.com/office/drawing/2014/main" id="{823A4CC3-F1B5-44FA-86EB-D98D75667E79}"/>
                    </a:ext>
                  </a:extLst>
                </p:cNvPr>
                <p:cNvSpPr/>
                <p:nvPr/>
              </p:nvSpPr>
              <p:spPr>
                <a:xfrm>
                  <a:off x="11204575" y="3779837"/>
                  <a:ext cx="139800" cy="17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2913" y="120000"/>
                      </a:moveTo>
                      <a:cubicBezTo>
                        <a:pt x="6931" y="120000"/>
                        <a:pt x="6931" y="120000"/>
                        <a:pt x="6931" y="120000"/>
                      </a:cubicBezTo>
                      <a:cubicBezTo>
                        <a:pt x="3080" y="120000"/>
                        <a:pt x="0" y="93626"/>
                        <a:pt x="0" y="59340"/>
                      </a:cubicBezTo>
                      <a:cubicBezTo>
                        <a:pt x="0" y="26373"/>
                        <a:pt x="3080" y="0"/>
                        <a:pt x="6931" y="0"/>
                      </a:cubicBezTo>
                      <a:cubicBezTo>
                        <a:pt x="112913" y="0"/>
                        <a:pt x="112913" y="0"/>
                        <a:pt x="112913" y="0"/>
                      </a:cubicBezTo>
                      <a:cubicBezTo>
                        <a:pt x="116919" y="0"/>
                        <a:pt x="120000" y="26373"/>
                        <a:pt x="120000" y="59340"/>
                      </a:cubicBezTo>
                      <a:cubicBezTo>
                        <a:pt x="120000" y="93626"/>
                        <a:pt x="116919" y="120000"/>
                        <a:pt x="112913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Shape 822">
                  <a:extLst>
                    <a:ext uri="{FF2B5EF4-FFF2-40B4-BE49-F238E27FC236}">
                      <a16:creationId xmlns:a16="http://schemas.microsoft.com/office/drawing/2014/main" id="{30B7934E-60D4-43E4-B590-ABEC74986AA5}"/>
                    </a:ext>
                  </a:extLst>
                </p:cNvPr>
                <p:cNvSpPr/>
                <p:nvPr/>
              </p:nvSpPr>
              <p:spPr>
                <a:xfrm>
                  <a:off x="11387138" y="3840162"/>
                  <a:ext cx="15900" cy="139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7391" y="120000"/>
                        <a:pt x="0" y="116769"/>
                        <a:pt x="0" y="112923"/>
                      </a:cubicBezTo>
                      <a:cubicBezTo>
                        <a:pt x="0" y="7076"/>
                        <a:pt x="0" y="7076"/>
                        <a:pt x="0" y="7076"/>
                      </a:cubicBezTo>
                      <a:cubicBezTo>
                        <a:pt x="0" y="3230"/>
                        <a:pt x="27391" y="0"/>
                        <a:pt x="60000" y="0"/>
                      </a:cubicBezTo>
                      <a:cubicBezTo>
                        <a:pt x="92608" y="0"/>
                        <a:pt x="120000" y="3230"/>
                        <a:pt x="120000" y="7076"/>
                      </a:cubicBezTo>
                      <a:cubicBezTo>
                        <a:pt x="120000" y="112923"/>
                        <a:pt x="120000" y="112923"/>
                        <a:pt x="120000" y="112923"/>
                      </a:cubicBezTo>
                      <a:cubicBezTo>
                        <a:pt x="120000" y="116769"/>
                        <a:pt x="92608" y="120000"/>
                        <a:pt x="60000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Shape 823">
                  <a:extLst>
                    <a:ext uri="{FF2B5EF4-FFF2-40B4-BE49-F238E27FC236}">
                      <a16:creationId xmlns:a16="http://schemas.microsoft.com/office/drawing/2014/main" id="{60230563-7635-4962-9D53-0D557C76D28D}"/>
                    </a:ext>
                  </a:extLst>
                </p:cNvPr>
                <p:cNvSpPr/>
                <p:nvPr/>
              </p:nvSpPr>
              <p:spPr>
                <a:xfrm>
                  <a:off x="11628438" y="4068762"/>
                  <a:ext cx="17400" cy="153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7391" y="120000"/>
                        <a:pt x="0" y="117186"/>
                        <a:pt x="0" y="113669"/>
                      </a:cubicBezTo>
                      <a:cubicBezTo>
                        <a:pt x="0" y="6471"/>
                        <a:pt x="0" y="6471"/>
                        <a:pt x="0" y="6471"/>
                      </a:cubicBezTo>
                      <a:cubicBezTo>
                        <a:pt x="0" y="2954"/>
                        <a:pt x="27391" y="0"/>
                        <a:pt x="60000" y="0"/>
                      </a:cubicBezTo>
                      <a:cubicBezTo>
                        <a:pt x="92608" y="0"/>
                        <a:pt x="120000" y="2954"/>
                        <a:pt x="120000" y="6471"/>
                      </a:cubicBezTo>
                      <a:cubicBezTo>
                        <a:pt x="120000" y="113669"/>
                        <a:pt x="120000" y="113669"/>
                        <a:pt x="120000" y="113669"/>
                      </a:cubicBezTo>
                      <a:cubicBezTo>
                        <a:pt x="120000" y="117186"/>
                        <a:pt x="92608" y="120000"/>
                        <a:pt x="60000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Shape 824">
                  <a:extLst>
                    <a:ext uri="{FF2B5EF4-FFF2-40B4-BE49-F238E27FC236}">
                      <a16:creationId xmlns:a16="http://schemas.microsoft.com/office/drawing/2014/main" id="{1442FDCC-AF70-4D7F-BF88-1366C6ABA336}"/>
                    </a:ext>
                  </a:extLst>
                </p:cNvPr>
                <p:cNvSpPr/>
                <p:nvPr/>
              </p:nvSpPr>
              <p:spPr>
                <a:xfrm>
                  <a:off x="11318875" y="4205287"/>
                  <a:ext cx="1524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7096" y="105260"/>
                      </a:moveTo>
                      <a:cubicBezTo>
                        <a:pt x="82903" y="105260"/>
                        <a:pt x="82903" y="105260"/>
                        <a:pt x="82903" y="105260"/>
                      </a:cubicBezTo>
                      <a:cubicBezTo>
                        <a:pt x="105948" y="59919"/>
                        <a:pt x="105948" y="59919"/>
                        <a:pt x="105948" y="59919"/>
                      </a:cubicBezTo>
                      <a:cubicBezTo>
                        <a:pt x="82903" y="14579"/>
                        <a:pt x="82903" y="14579"/>
                        <a:pt x="82903" y="14579"/>
                      </a:cubicBezTo>
                      <a:cubicBezTo>
                        <a:pt x="37096" y="14579"/>
                        <a:pt x="37096" y="14579"/>
                        <a:pt x="37096" y="14579"/>
                      </a:cubicBezTo>
                      <a:cubicBezTo>
                        <a:pt x="14051" y="59919"/>
                        <a:pt x="14051" y="59919"/>
                        <a:pt x="14051" y="59919"/>
                      </a:cubicBezTo>
                      <a:lnTo>
                        <a:pt x="37096" y="105260"/>
                      </a:lnTo>
                      <a:close/>
                      <a:moveTo>
                        <a:pt x="86697" y="119999"/>
                      </a:moveTo>
                      <a:cubicBezTo>
                        <a:pt x="33302" y="119999"/>
                        <a:pt x="33302" y="119999"/>
                        <a:pt x="33302" y="119999"/>
                      </a:cubicBezTo>
                      <a:cubicBezTo>
                        <a:pt x="31053" y="119999"/>
                        <a:pt x="28946" y="118558"/>
                        <a:pt x="27822" y="116315"/>
                      </a:cubicBezTo>
                      <a:cubicBezTo>
                        <a:pt x="1124" y="63604"/>
                        <a:pt x="1124" y="63604"/>
                        <a:pt x="1124" y="63604"/>
                      </a:cubicBezTo>
                      <a:cubicBezTo>
                        <a:pt x="0" y="61361"/>
                        <a:pt x="0" y="58638"/>
                        <a:pt x="1124" y="56395"/>
                      </a:cubicBezTo>
                      <a:cubicBezTo>
                        <a:pt x="27822" y="3684"/>
                        <a:pt x="27822" y="3684"/>
                        <a:pt x="27822" y="3684"/>
                      </a:cubicBezTo>
                      <a:cubicBezTo>
                        <a:pt x="28946" y="1441"/>
                        <a:pt x="31053" y="0"/>
                        <a:pt x="33302" y="0"/>
                      </a:cubicBezTo>
                      <a:cubicBezTo>
                        <a:pt x="86697" y="0"/>
                        <a:pt x="86697" y="0"/>
                        <a:pt x="86697" y="0"/>
                      </a:cubicBezTo>
                      <a:cubicBezTo>
                        <a:pt x="88946" y="0"/>
                        <a:pt x="91053" y="1441"/>
                        <a:pt x="92177" y="3684"/>
                      </a:cubicBezTo>
                      <a:cubicBezTo>
                        <a:pt x="118875" y="56395"/>
                        <a:pt x="118875" y="56395"/>
                        <a:pt x="118875" y="56395"/>
                      </a:cubicBezTo>
                      <a:cubicBezTo>
                        <a:pt x="120000" y="58638"/>
                        <a:pt x="120000" y="61361"/>
                        <a:pt x="118875" y="63604"/>
                      </a:cubicBezTo>
                      <a:cubicBezTo>
                        <a:pt x="92177" y="116315"/>
                        <a:pt x="92177" y="116315"/>
                        <a:pt x="92177" y="116315"/>
                      </a:cubicBezTo>
                      <a:cubicBezTo>
                        <a:pt x="91053" y="118558"/>
                        <a:pt x="88946" y="119999"/>
                        <a:pt x="86697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Shape 825">
                  <a:extLst>
                    <a:ext uri="{FF2B5EF4-FFF2-40B4-BE49-F238E27FC236}">
                      <a16:creationId xmlns:a16="http://schemas.microsoft.com/office/drawing/2014/main" id="{3A8392F1-366A-4687-B469-EB65969A00B8}"/>
                    </a:ext>
                  </a:extLst>
                </p:cNvPr>
                <p:cNvSpPr/>
                <p:nvPr/>
              </p:nvSpPr>
              <p:spPr>
                <a:xfrm>
                  <a:off x="11569700" y="3719512"/>
                  <a:ext cx="135000" cy="136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416" y="105517"/>
                      </a:moveTo>
                      <a:cubicBezTo>
                        <a:pt x="100583" y="105517"/>
                        <a:pt x="100583" y="105517"/>
                        <a:pt x="100583" y="105517"/>
                      </a:cubicBezTo>
                      <a:cubicBezTo>
                        <a:pt x="60000" y="24350"/>
                        <a:pt x="60000" y="24350"/>
                        <a:pt x="60000" y="24350"/>
                      </a:cubicBezTo>
                      <a:lnTo>
                        <a:pt x="19416" y="105517"/>
                      </a:lnTo>
                      <a:close/>
                      <a:moveTo>
                        <a:pt x="112360" y="120000"/>
                      </a:moveTo>
                      <a:cubicBezTo>
                        <a:pt x="7639" y="120000"/>
                        <a:pt x="7639" y="120000"/>
                        <a:pt x="7639" y="120000"/>
                      </a:cubicBezTo>
                      <a:cubicBezTo>
                        <a:pt x="5251" y="120000"/>
                        <a:pt x="2864" y="118726"/>
                        <a:pt x="1591" y="116657"/>
                      </a:cubicBezTo>
                      <a:cubicBezTo>
                        <a:pt x="159" y="114429"/>
                        <a:pt x="0" y="111724"/>
                        <a:pt x="1273" y="109496"/>
                      </a:cubicBezTo>
                      <a:cubicBezTo>
                        <a:pt x="53474" y="4933"/>
                        <a:pt x="53474" y="4933"/>
                        <a:pt x="53474" y="4933"/>
                      </a:cubicBezTo>
                      <a:cubicBezTo>
                        <a:pt x="56021" y="0"/>
                        <a:pt x="64137" y="0"/>
                        <a:pt x="66525" y="4933"/>
                      </a:cubicBezTo>
                      <a:cubicBezTo>
                        <a:pt x="118885" y="109496"/>
                        <a:pt x="118885" y="109496"/>
                        <a:pt x="118885" y="109496"/>
                      </a:cubicBezTo>
                      <a:cubicBezTo>
                        <a:pt x="120000" y="111724"/>
                        <a:pt x="119840" y="114429"/>
                        <a:pt x="118567" y="116657"/>
                      </a:cubicBezTo>
                      <a:cubicBezTo>
                        <a:pt x="117135" y="118726"/>
                        <a:pt x="114907" y="120000"/>
                        <a:pt x="112360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Shape 826">
                  <a:extLst>
                    <a:ext uri="{FF2B5EF4-FFF2-40B4-BE49-F238E27FC236}">
                      <a16:creationId xmlns:a16="http://schemas.microsoft.com/office/drawing/2014/main" id="{E30643F6-146C-4526-B3AF-B41927334AE2}"/>
                    </a:ext>
                  </a:extLst>
                </p:cNvPr>
                <p:cNvSpPr/>
                <p:nvPr/>
              </p:nvSpPr>
              <p:spPr>
                <a:xfrm>
                  <a:off x="11455400" y="4264025"/>
                  <a:ext cx="130200" cy="17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2407" y="120000"/>
                      </a:moveTo>
                      <a:cubicBezTo>
                        <a:pt x="7592" y="120000"/>
                        <a:pt x="7592" y="120000"/>
                        <a:pt x="7592" y="120000"/>
                      </a:cubicBezTo>
                      <a:cubicBezTo>
                        <a:pt x="3466" y="120000"/>
                        <a:pt x="0" y="92608"/>
                        <a:pt x="0" y="60000"/>
                      </a:cubicBezTo>
                      <a:cubicBezTo>
                        <a:pt x="0" y="27391"/>
                        <a:pt x="3466" y="0"/>
                        <a:pt x="7592" y="0"/>
                      </a:cubicBezTo>
                      <a:cubicBezTo>
                        <a:pt x="112407" y="0"/>
                        <a:pt x="112407" y="0"/>
                        <a:pt x="112407" y="0"/>
                      </a:cubicBezTo>
                      <a:cubicBezTo>
                        <a:pt x="116698" y="0"/>
                        <a:pt x="120000" y="27391"/>
                        <a:pt x="120000" y="60000"/>
                      </a:cubicBezTo>
                      <a:cubicBezTo>
                        <a:pt x="120000" y="92608"/>
                        <a:pt x="116698" y="120000"/>
                        <a:pt x="112407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Shape 827">
                  <a:extLst>
                    <a:ext uri="{FF2B5EF4-FFF2-40B4-BE49-F238E27FC236}">
                      <a16:creationId xmlns:a16="http://schemas.microsoft.com/office/drawing/2014/main" id="{BB231E57-3C31-4212-9AAF-F54E252FAA10}"/>
                    </a:ext>
                  </a:extLst>
                </p:cNvPr>
                <p:cNvSpPr/>
                <p:nvPr/>
              </p:nvSpPr>
              <p:spPr>
                <a:xfrm>
                  <a:off x="11328400" y="3963987"/>
                  <a:ext cx="1332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4598" y="105420"/>
                      </a:moveTo>
                      <a:cubicBezTo>
                        <a:pt x="105401" y="105420"/>
                        <a:pt x="105401" y="105420"/>
                        <a:pt x="105401" y="105420"/>
                      </a:cubicBezTo>
                      <a:cubicBezTo>
                        <a:pt x="105401" y="14739"/>
                        <a:pt x="105401" y="14739"/>
                        <a:pt x="105401" y="14739"/>
                      </a:cubicBezTo>
                      <a:cubicBezTo>
                        <a:pt x="14598" y="14739"/>
                        <a:pt x="14598" y="14739"/>
                        <a:pt x="14598" y="14739"/>
                      </a:cubicBezTo>
                      <a:lnTo>
                        <a:pt x="14598" y="105420"/>
                      </a:lnTo>
                      <a:close/>
                      <a:moveTo>
                        <a:pt x="112780" y="119999"/>
                      </a:moveTo>
                      <a:cubicBezTo>
                        <a:pt x="7219" y="119999"/>
                        <a:pt x="7219" y="119999"/>
                        <a:pt x="7219" y="119999"/>
                      </a:cubicBezTo>
                      <a:cubicBezTo>
                        <a:pt x="3208" y="119999"/>
                        <a:pt x="0" y="116795"/>
                        <a:pt x="0" y="112790"/>
                      </a:cubicBezTo>
                      <a:cubicBezTo>
                        <a:pt x="0" y="7369"/>
                        <a:pt x="0" y="7369"/>
                        <a:pt x="0" y="7369"/>
                      </a:cubicBezTo>
                      <a:cubicBezTo>
                        <a:pt x="0" y="3364"/>
                        <a:pt x="3208" y="0"/>
                        <a:pt x="7219" y="0"/>
                      </a:cubicBezTo>
                      <a:cubicBezTo>
                        <a:pt x="112780" y="0"/>
                        <a:pt x="112780" y="0"/>
                        <a:pt x="112780" y="0"/>
                      </a:cubicBezTo>
                      <a:cubicBezTo>
                        <a:pt x="116791" y="0"/>
                        <a:pt x="120000" y="3364"/>
                        <a:pt x="120000" y="7369"/>
                      </a:cubicBezTo>
                      <a:cubicBezTo>
                        <a:pt x="120000" y="112790"/>
                        <a:pt x="120000" y="112790"/>
                        <a:pt x="120000" y="112790"/>
                      </a:cubicBezTo>
                      <a:cubicBezTo>
                        <a:pt x="120000" y="116795"/>
                        <a:pt x="116791" y="119999"/>
                        <a:pt x="112780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Shape 828">
                  <a:extLst>
                    <a:ext uri="{FF2B5EF4-FFF2-40B4-BE49-F238E27FC236}">
                      <a16:creationId xmlns:a16="http://schemas.microsoft.com/office/drawing/2014/main" id="{6592DACC-04E6-4F6A-B479-95E1AB7BE202}"/>
                    </a:ext>
                  </a:extLst>
                </p:cNvPr>
                <p:cNvSpPr/>
                <p:nvPr/>
              </p:nvSpPr>
              <p:spPr>
                <a:xfrm>
                  <a:off x="11085513" y="3943350"/>
                  <a:ext cx="180900" cy="177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3758" y="47588"/>
                      </a:moveTo>
                      <a:cubicBezTo>
                        <a:pt x="47617" y="106922"/>
                        <a:pt x="47617" y="106922"/>
                        <a:pt x="47617" y="106922"/>
                      </a:cubicBezTo>
                      <a:cubicBezTo>
                        <a:pt x="106241" y="72653"/>
                        <a:pt x="106241" y="72653"/>
                        <a:pt x="106241" y="72653"/>
                      </a:cubicBezTo>
                      <a:cubicBezTo>
                        <a:pt x="72382" y="13319"/>
                        <a:pt x="72382" y="13319"/>
                        <a:pt x="72382" y="13319"/>
                      </a:cubicBezTo>
                      <a:lnTo>
                        <a:pt x="13758" y="47588"/>
                      </a:lnTo>
                      <a:close/>
                      <a:moveTo>
                        <a:pt x="45583" y="120000"/>
                      </a:moveTo>
                      <a:cubicBezTo>
                        <a:pt x="45104" y="120000"/>
                        <a:pt x="44626" y="120000"/>
                        <a:pt x="44147" y="119878"/>
                      </a:cubicBezTo>
                      <a:cubicBezTo>
                        <a:pt x="42711" y="119394"/>
                        <a:pt x="41515" y="118546"/>
                        <a:pt x="40797" y="117214"/>
                      </a:cubicBezTo>
                      <a:cubicBezTo>
                        <a:pt x="1555" y="48314"/>
                        <a:pt x="1555" y="48314"/>
                        <a:pt x="1555" y="48314"/>
                      </a:cubicBezTo>
                      <a:cubicBezTo>
                        <a:pt x="0" y="45650"/>
                        <a:pt x="957" y="42260"/>
                        <a:pt x="3469" y="40686"/>
                      </a:cubicBezTo>
                      <a:cubicBezTo>
                        <a:pt x="71665" y="968"/>
                        <a:pt x="71665" y="968"/>
                        <a:pt x="71665" y="968"/>
                      </a:cubicBezTo>
                      <a:cubicBezTo>
                        <a:pt x="72861" y="242"/>
                        <a:pt x="74416" y="0"/>
                        <a:pt x="75852" y="363"/>
                      </a:cubicBezTo>
                      <a:cubicBezTo>
                        <a:pt x="77168" y="726"/>
                        <a:pt x="78364" y="1695"/>
                        <a:pt x="79082" y="2906"/>
                      </a:cubicBezTo>
                      <a:cubicBezTo>
                        <a:pt x="118444" y="71927"/>
                        <a:pt x="118444" y="71927"/>
                        <a:pt x="118444" y="71927"/>
                      </a:cubicBezTo>
                      <a:cubicBezTo>
                        <a:pt x="120000" y="74591"/>
                        <a:pt x="119042" y="77981"/>
                        <a:pt x="116410" y="79434"/>
                      </a:cubicBezTo>
                      <a:cubicBezTo>
                        <a:pt x="48334" y="119273"/>
                        <a:pt x="48334" y="119273"/>
                        <a:pt x="48334" y="119273"/>
                      </a:cubicBezTo>
                      <a:cubicBezTo>
                        <a:pt x="47497" y="119757"/>
                        <a:pt x="46540" y="120000"/>
                        <a:pt x="45583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Shape 829">
                  <a:extLst>
                    <a:ext uri="{FF2B5EF4-FFF2-40B4-BE49-F238E27FC236}">
                      <a16:creationId xmlns:a16="http://schemas.microsoft.com/office/drawing/2014/main" id="{CC4A2A2F-199C-4DD9-A6FA-AEB013BE1DFD}"/>
                    </a:ext>
                  </a:extLst>
                </p:cNvPr>
                <p:cNvSpPr/>
                <p:nvPr/>
              </p:nvSpPr>
              <p:spPr>
                <a:xfrm>
                  <a:off x="11583988" y="3979862"/>
                  <a:ext cx="106500" cy="104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9999" y="18871"/>
                      </a:moveTo>
                      <a:cubicBezTo>
                        <a:pt x="37191" y="18871"/>
                        <a:pt x="18698" y="37333"/>
                        <a:pt x="18698" y="59897"/>
                      </a:cubicBezTo>
                      <a:cubicBezTo>
                        <a:pt x="18698" y="82666"/>
                        <a:pt x="37191" y="101128"/>
                        <a:pt x="59999" y="101128"/>
                      </a:cubicBezTo>
                      <a:cubicBezTo>
                        <a:pt x="82808" y="101128"/>
                        <a:pt x="101301" y="82666"/>
                        <a:pt x="101301" y="59897"/>
                      </a:cubicBezTo>
                      <a:cubicBezTo>
                        <a:pt x="101301" y="37333"/>
                        <a:pt x="82808" y="18871"/>
                        <a:pt x="59999" y="18871"/>
                      </a:cubicBezTo>
                      <a:moveTo>
                        <a:pt x="59999" y="120000"/>
                      </a:moveTo>
                      <a:cubicBezTo>
                        <a:pt x="26917" y="120000"/>
                        <a:pt x="0" y="92923"/>
                        <a:pt x="0" y="59897"/>
                      </a:cubicBezTo>
                      <a:cubicBezTo>
                        <a:pt x="0" y="26871"/>
                        <a:pt x="26917" y="0"/>
                        <a:pt x="59999" y="0"/>
                      </a:cubicBezTo>
                      <a:cubicBezTo>
                        <a:pt x="93082" y="0"/>
                        <a:pt x="119999" y="26871"/>
                        <a:pt x="119999" y="59897"/>
                      </a:cubicBezTo>
                      <a:cubicBezTo>
                        <a:pt x="119999" y="92923"/>
                        <a:pt x="93082" y="120000"/>
                        <a:pt x="59999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Shape 830">
                  <a:extLst>
                    <a:ext uri="{FF2B5EF4-FFF2-40B4-BE49-F238E27FC236}">
                      <a16:creationId xmlns:a16="http://schemas.microsoft.com/office/drawing/2014/main" id="{E4B694C7-6FA5-4C75-B832-AB3F684F9EBA}"/>
                    </a:ext>
                  </a:extLst>
                </p:cNvPr>
                <p:cNvSpPr/>
                <p:nvPr/>
              </p:nvSpPr>
              <p:spPr>
                <a:xfrm>
                  <a:off x="11085513" y="3721100"/>
                  <a:ext cx="135000" cy="152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4739" y="83098"/>
                      </a:moveTo>
                      <a:cubicBezTo>
                        <a:pt x="60080" y="106197"/>
                        <a:pt x="60080" y="106197"/>
                        <a:pt x="60080" y="106197"/>
                      </a:cubicBezTo>
                      <a:cubicBezTo>
                        <a:pt x="105420" y="83098"/>
                        <a:pt x="105420" y="83098"/>
                        <a:pt x="105420" y="83098"/>
                      </a:cubicBezTo>
                      <a:cubicBezTo>
                        <a:pt x="105420" y="37042"/>
                        <a:pt x="105420" y="37042"/>
                        <a:pt x="105420" y="37042"/>
                      </a:cubicBezTo>
                      <a:cubicBezTo>
                        <a:pt x="60080" y="14084"/>
                        <a:pt x="60080" y="14084"/>
                        <a:pt x="60080" y="14084"/>
                      </a:cubicBezTo>
                      <a:cubicBezTo>
                        <a:pt x="14739" y="37042"/>
                        <a:pt x="14739" y="37042"/>
                        <a:pt x="14739" y="37042"/>
                      </a:cubicBezTo>
                      <a:lnTo>
                        <a:pt x="14739" y="83098"/>
                      </a:lnTo>
                      <a:close/>
                      <a:moveTo>
                        <a:pt x="60080" y="119999"/>
                      </a:moveTo>
                      <a:cubicBezTo>
                        <a:pt x="58798" y="119999"/>
                        <a:pt x="57516" y="119718"/>
                        <a:pt x="56395" y="119154"/>
                      </a:cubicBezTo>
                      <a:cubicBezTo>
                        <a:pt x="3684" y="92394"/>
                        <a:pt x="3684" y="92394"/>
                        <a:pt x="3684" y="92394"/>
                      </a:cubicBezTo>
                      <a:cubicBezTo>
                        <a:pt x="1441" y="91267"/>
                        <a:pt x="0" y="89154"/>
                        <a:pt x="0" y="86901"/>
                      </a:cubicBezTo>
                      <a:cubicBezTo>
                        <a:pt x="0" y="33380"/>
                        <a:pt x="0" y="33380"/>
                        <a:pt x="0" y="33380"/>
                      </a:cubicBezTo>
                      <a:cubicBezTo>
                        <a:pt x="0" y="31126"/>
                        <a:pt x="1441" y="29014"/>
                        <a:pt x="3684" y="27746"/>
                      </a:cubicBezTo>
                      <a:cubicBezTo>
                        <a:pt x="56395" y="1126"/>
                        <a:pt x="56395" y="1126"/>
                        <a:pt x="56395" y="1126"/>
                      </a:cubicBezTo>
                      <a:cubicBezTo>
                        <a:pt x="58638" y="0"/>
                        <a:pt x="61361" y="0"/>
                        <a:pt x="63765" y="1126"/>
                      </a:cubicBezTo>
                      <a:cubicBezTo>
                        <a:pt x="116315" y="27746"/>
                        <a:pt x="116315" y="27746"/>
                        <a:pt x="116315" y="27746"/>
                      </a:cubicBezTo>
                      <a:cubicBezTo>
                        <a:pt x="118558" y="29014"/>
                        <a:pt x="119999" y="31126"/>
                        <a:pt x="119999" y="33380"/>
                      </a:cubicBezTo>
                      <a:cubicBezTo>
                        <a:pt x="119999" y="86901"/>
                        <a:pt x="119999" y="86901"/>
                        <a:pt x="119999" y="86901"/>
                      </a:cubicBezTo>
                      <a:cubicBezTo>
                        <a:pt x="119999" y="89154"/>
                        <a:pt x="118558" y="91267"/>
                        <a:pt x="116315" y="92394"/>
                      </a:cubicBezTo>
                      <a:cubicBezTo>
                        <a:pt x="63765" y="119154"/>
                        <a:pt x="63765" y="119154"/>
                        <a:pt x="63765" y="119154"/>
                      </a:cubicBezTo>
                      <a:cubicBezTo>
                        <a:pt x="62643" y="119718"/>
                        <a:pt x="61361" y="119999"/>
                        <a:pt x="60080" y="11999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" name="Shape 831">
                <a:extLst>
                  <a:ext uri="{FF2B5EF4-FFF2-40B4-BE49-F238E27FC236}">
                    <a16:creationId xmlns:a16="http://schemas.microsoft.com/office/drawing/2014/main" id="{63F53A0C-76A6-4012-8712-BA1E07241A16}"/>
                  </a:ext>
                </a:extLst>
              </p:cNvPr>
              <p:cNvGrpSpPr/>
              <p:nvPr/>
            </p:nvGrpSpPr>
            <p:grpSpPr>
              <a:xfrm>
                <a:off x="8160072" y="4249566"/>
                <a:ext cx="527400" cy="463106"/>
                <a:chOff x="11042650" y="5243512"/>
                <a:chExt cx="703200" cy="617475"/>
              </a:xfrm>
            </p:grpSpPr>
            <p:sp>
              <p:nvSpPr>
                <p:cNvPr id="67" name="Shape 832">
                  <a:extLst>
                    <a:ext uri="{FF2B5EF4-FFF2-40B4-BE49-F238E27FC236}">
                      <a16:creationId xmlns:a16="http://schemas.microsoft.com/office/drawing/2014/main" id="{31E444DF-19EB-4AE6-A168-EB0CD93BC32A}"/>
                    </a:ext>
                  </a:extLst>
                </p:cNvPr>
                <p:cNvSpPr/>
                <p:nvPr/>
              </p:nvSpPr>
              <p:spPr>
                <a:xfrm>
                  <a:off x="11383963" y="5500687"/>
                  <a:ext cx="18900" cy="360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120000"/>
                      </a:moveTo>
                      <a:cubicBezTo>
                        <a:pt x="26538" y="120000"/>
                        <a:pt x="0" y="118627"/>
                        <a:pt x="0" y="116897"/>
                      </a:cubicBezTo>
                      <a:cubicBezTo>
                        <a:pt x="0" y="3162"/>
                        <a:pt x="0" y="3162"/>
                        <a:pt x="0" y="3162"/>
                      </a:cubicBezTo>
                      <a:cubicBezTo>
                        <a:pt x="0" y="1432"/>
                        <a:pt x="26538" y="0"/>
                        <a:pt x="60000" y="0"/>
                      </a:cubicBezTo>
                      <a:cubicBezTo>
                        <a:pt x="93461" y="0"/>
                        <a:pt x="120000" y="1432"/>
                        <a:pt x="120000" y="3162"/>
                      </a:cubicBezTo>
                      <a:cubicBezTo>
                        <a:pt x="120000" y="116897"/>
                        <a:pt x="120000" y="116897"/>
                        <a:pt x="120000" y="116897"/>
                      </a:cubicBezTo>
                      <a:cubicBezTo>
                        <a:pt x="120000" y="118627"/>
                        <a:pt x="93461" y="120000"/>
                        <a:pt x="60000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Shape 833">
                  <a:extLst>
                    <a:ext uri="{FF2B5EF4-FFF2-40B4-BE49-F238E27FC236}">
                      <a16:creationId xmlns:a16="http://schemas.microsoft.com/office/drawing/2014/main" id="{FC008C6C-64EC-43AE-B329-4F891B73100F}"/>
                    </a:ext>
                  </a:extLst>
                </p:cNvPr>
                <p:cNvSpPr/>
                <p:nvPr/>
              </p:nvSpPr>
              <p:spPr>
                <a:xfrm>
                  <a:off x="11250613" y="5499100"/>
                  <a:ext cx="285900" cy="13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5633" y="119046"/>
                      </a:moveTo>
                      <a:cubicBezTo>
                        <a:pt x="114730" y="119046"/>
                        <a:pt x="113826" y="118410"/>
                        <a:pt x="113074" y="116980"/>
                      </a:cubicBezTo>
                      <a:cubicBezTo>
                        <a:pt x="60000" y="20026"/>
                        <a:pt x="60000" y="20026"/>
                        <a:pt x="60000" y="20026"/>
                      </a:cubicBezTo>
                      <a:cubicBezTo>
                        <a:pt x="6925" y="116980"/>
                        <a:pt x="6925" y="116980"/>
                        <a:pt x="6925" y="116980"/>
                      </a:cubicBezTo>
                      <a:cubicBezTo>
                        <a:pt x="5269" y="120000"/>
                        <a:pt x="2785" y="119682"/>
                        <a:pt x="1430" y="116185"/>
                      </a:cubicBezTo>
                      <a:cubicBezTo>
                        <a:pt x="0" y="112688"/>
                        <a:pt x="150" y="107443"/>
                        <a:pt x="1806" y="104423"/>
                      </a:cubicBezTo>
                      <a:cubicBezTo>
                        <a:pt x="57440" y="2701"/>
                        <a:pt x="57440" y="2701"/>
                        <a:pt x="57440" y="2701"/>
                      </a:cubicBezTo>
                      <a:cubicBezTo>
                        <a:pt x="58870" y="0"/>
                        <a:pt x="61053" y="0"/>
                        <a:pt x="62559" y="2701"/>
                      </a:cubicBezTo>
                      <a:cubicBezTo>
                        <a:pt x="118193" y="104423"/>
                        <a:pt x="118193" y="104423"/>
                        <a:pt x="118193" y="104423"/>
                      </a:cubicBezTo>
                      <a:cubicBezTo>
                        <a:pt x="119849" y="107443"/>
                        <a:pt x="120000" y="112688"/>
                        <a:pt x="118569" y="116185"/>
                      </a:cubicBezTo>
                      <a:cubicBezTo>
                        <a:pt x="117816" y="118092"/>
                        <a:pt x="116762" y="119046"/>
                        <a:pt x="115633" y="11904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Shape 834">
                  <a:extLst>
                    <a:ext uri="{FF2B5EF4-FFF2-40B4-BE49-F238E27FC236}">
                      <a16:creationId xmlns:a16="http://schemas.microsoft.com/office/drawing/2014/main" id="{47B59219-F76B-4FCE-B156-A8E169578031}"/>
                    </a:ext>
                  </a:extLst>
                </p:cNvPr>
                <p:cNvSpPr/>
                <p:nvPr/>
              </p:nvSpPr>
              <p:spPr>
                <a:xfrm>
                  <a:off x="11042650" y="5243512"/>
                  <a:ext cx="703200" cy="446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718" y="119903"/>
                      </a:moveTo>
                      <a:cubicBezTo>
                        <a:pt x="95688" y="119903"/>
                        <a:pt x="95351" y="119855"/>
                        <a:pt x="95321" y="119855"/>
                      </a:cubicBezTo>
                      <a:cubicBezTo>
                        <a:pt x="94464" y="119759"/>
                        <a:pt x="93700" y="118602"/>
                        <a:pt x="93730" y="117204"/>
                      </a:cubicBezTo>
                      <a:cubicBezTo>
                        <a:pt x="93761" y="115855"/>
                        <a:pt x="94434" y="114843"/>
                        <a:pt x="95229" y="114795"/>
                      </a:cubicBezTo>
                      <a:cubicBezTo>
                        <a:pt x="95259" y="114843"/>
                        <a:pt x="95535" y="114843"/>
                        <a:pt x="95565" y="114843"/>
                      </a:cubicBezTo>
                      <a:cubicBezTo>
                        <a:pt x="107370" y="114843"/>
                        <a:pt x="116819" y="99951"/>
                        <a:pt x="116819" y="81686"/>
                      </a:cubicBezTo>
                      <a:cubicBezTo>
                        <a:pt x="116819" y="64289"/>
                        <a:pt x="108195" y="49734"/>
                        <a:pt x="97155" y="48578"/>
                      </a:cubicBezTo>
                      <a:cubicBezTo>
                        <a:pt x="96360" y="48481"/>
                        <a:pt x="95718" y="47469"/>
                        <a:pt x="95688" y="46168"/>
                      </a:cubicBezTo>
                      <a:cubicBezTo>
                        <a:pt x="94923" y="23084"/>
                        <a:pt x="82844" y="5012"/>
                        <a:pt x="68195" y="5012"/>
                      </a:cubicBezTo>
                      <a:cubicBezTo>
                        <a:pt x="57553" y="5012"/>
                        <a:pt x="47767" y="14891"/>
                        <a:pt x="43241" y="30120"/>
                      </a:cubicBezTo>
                      <a:cubicBezTo>
                        <a:pt x="42874" y="31325"/>
                        <a:pt x="41987" y="31855"/>
                        <a:pt x="41192" y="31373"/>
                      </a:cubicBezTo>
                      <a:cubicBezTo>
                        <a:pt x="37859" y="29204"/>
                        <a:pt x="34342" y="28096"/>
                        <a:pt x="30733" y="28096"/>
                      </a:cubicBezTo>
                      <a:cubicBezTo>
                        <a:pt x="15535" y="28096"/>
                        <a:pt x="3180" y="47566"/>
                        <a:pt x="3180" y="71518"/>
                      </a:cubicBezTo>
                      <a:cubicBezTo>
                        <a:pt x="3180" y="93301"/>
                        <a:pt x="13425" y="111903"/>
                        <a:pt x="26972" y="114843"/>
                      </a:cubicBezTo>
                      <a:cubicBezTo>
                        <a:pt x="27859" y="115036"/>
                        <a:pt x="28470" y="116289"/>
                        <a:pt x="28348" y="117686"/>
                      </a:cubicBezTo>
                      <a:cubicBezTo>
                        <a:pt x="28226" y="119036"/>
                        <a:pt x="27431" y="120000"/>
                        <a:pt x="26544" y="119807"/>
                      </a:cubicBezTo>
                      <a:cubicBezTo>
                        <a:pt x="11406" y="116578"/>
                        <a:pt x="0" y="95807"/>
                        <a:pt x="0" y="71518"/>
                      </a:cubicBezTo>
                      <a:cubicBezTo>
                        <a:pt x="0" y="44819"/>
                        <a:pt x="13792" y="23084"/>
                        <a:pt x="30733" y="23084"/>
                      </a:cubicBezTo>
                      <a:cubicBezTo>
                        <a:pt x="34281" y="23084"/>
                        <a:pt x="37706" y="24000"/>
                        <a:pt x="41039" y="25879"/>
                      </a:cubicBezTo>
                      <a:cubicBezTo>
                        <a:pt x="46330" y="10072"/>
                        <a:pt x="56819" y="0"/>
                        <a:pt x="68195" y="0"/>
                      </a:cubicBezTo>
                      <a:cubicBezTo>
                        <a:pt x="84097" y="0"/>
                        <a:pt x="97247" y="19036"/>
                        <a:pt x="98776" y="43759"/>
                      </a:cubicBezTo>
                      <a:cubicBezTo>
                        <a:pt x="110795" y="46120"/>
                        <a:pt x="120000" y="62409"/>
                        <a:pt x="120000" y="81686"/>
                      </a:cubicBezTo>
                      <a:cubicBezTo>
                        <a:pt x="120000" y="102746"/>
                        <a:pt x="109113" y="119903"/>
                        <a:pt x="95718" y="11990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" name="Shape 835">
                <a:extLst>
                  <a:ext uri="{FF2B5EF4-FFF2-40B4-BE49-F238E27FC236}">
                    <a16:creationId xmlns:a16="http://schemas.microsoft.com/office/drawing/2014/main" id="{88D664D1-9973-4969-8B28-D981FEF3324E}"/>
                  </a:ext>
                </a:extLst>
              </p:cNvPr>
              <p:cNvGrpSpPr/>
              <p:nvPr/>
            </p:nvGrpSpPr>
            <p:grpSpPr>
              <a:xfrm>
                <a:off x="8192189" y="1247188"/>
                <a:ext cx="463162" cy="464418"/>
                <a:chOff x="11085513" y="677862"/>
                <a:chExt cx="617550" cy="619225"/>
              </a:xfrm>
            </p:grpSpPr>
            <p:sp>
              <p:nvSpPr>
                <p:cNvPr id="61" name="Shape 836">
                  <a:extLst>
                    <a:ext uri="{FF2B5EF4-FFF2-40B4-BE49-F238E27FC236}">
                      <a16:creationId xmlns:a16="http://schemas.microsoft.com/office/drawing/2014/main" id="{AD743615-CA63-4558-896B-C9598EEB8EDF}"/>
                    </a:ext>
                  </a:extLst>
                </p:cNvPr>
                <p:cNvSpPr/>
                <p:nvPr/>
              </p:nvSpPr>
              <p:spPr>
                <a:xfrm>
                  <a:off x="11218863" y="677862"/>
                  <a:ext cx="484200" cy="619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822" y="120000"/>
                      </a:moveTo>
                      <a:cubicBezTo>
                        <a:pt x="8177" y="120000"/>
                        <a:pt x="8177" y="120000"/>
                        <a:pt x="8177" y="120000"/>
                      </a:cubicBezTo>
                      <a:cubicBezTo>
                        <a:pt x="7066" y="120000"/>
                        <a:pt x="6177" y="119268"/>
                        <a:pt x="6177" y="118398"/>
                      </a:cubicBezTo>
                      <a:cubicBezTo>
                        <a:pt x="6177" y="117527"/>
                        <a:pt x="7066" y="116796"/>
                        <a:pt x="8177" y="116796"/>
                      </a:cubicBezTo>
                      <a:cubicBezTo>
                        <a:pt x="111822" y="116796"/>
                        <a:pt x="111822" y="116796"/>
                        <a:pt x="111822" y="116796"/>
                      </a:cubicBezTo>
                      <a:cubicBezTo>
                        <a:pt x="114088" y="116796"/>
                        <a:pt x="115911" y="115368"/>
                        <a:pt x="115911" y="113557"/>
                      </a:cubicBezTo>
                      <a:cubicBezTo>
                        <a:pt x="115911" y="6442"/>
                        <a:pt x="115911" y="6442"/>
                        <a:pt x="115911" y="6442"/>
                      </a:cubicBezTo>
                      <a:cubicBezTo>
                        <a:pt x="115911" y="4631"/>
                        <a:pt x="114088" y="3203"/>
                        <a:pt x="111822" y="3203"/>
                      </a:cubicBezTo>
                      <a:cubicBezTo>
                        <a:pt x="8177" y="3203"/>
                        <a:pt x="8177" y="3203"/>
                        <a:pt x="8177" y="3203"/>
                      </a:cubicBezTo>
                      <a:cubicBezTo>
                        <a:pt x="5911" y="3203"/>
                        <a:pt x="4088" y="4631"/>
                        <a:pt x="4088" y="6442"/>
                      </a:cubicBezTo>
                      <a:cubicBezTo>
                        <a:pt x="4088" y="28067"/>
                        <a:pt x="4088" y="28067"/>
                        <a:pt x="4088" y="28067"/>
                      </a:cubicBezTo>
                      <a:cubicBezTo>
                        <a:pt x="4088" y="28972"/>
                        <a:pt x="3155" y="29669"/>
                        <a:pt x="2044" y="29669"/>
                      </a:cubicBezTo>
                      <a:cubicBezTo>
                        <a:pt x="933" y="29669"/>
                        <a:pt x="0" y="28972"/>
                        <a:pt x="0" y="28067"/>
                      </a:cubicBezTo>
                      <a:cubicBezTo>
                        <a:pt x="0" y="6442"/>
                        <a:pt x="0" y="6442"/>
                        <a:pt x="0" y="6442"/>
                      </a:cubicBezTo>
                      <a:cubicBezTo>
                        <a:pt x="0" y="2890"/>
                        <a:pt x="3688" y="0"/>
                        <a:pt x="8177" y="0"/>
                      </a:cubicBezTo>
                      <a:cubicBezTo>
                        <a:pt x="111822" y="0"/>
                        <a:pt x="111822" y="0"/>
                        <a:pt x="111822" y="0"/>
                      </a:cubicBezTo>
                      <a:cubicBezTo>
                        <a:pt x="116311" y="0"/>
                        <a:pt x="120000" y="2890"/>
                        <a:pt x="120000" y="6442"/>
                      </a:cubicBezTo>
                      <a:cubicBezTo>
                        <a:pt x="120000" y="113557"/>
                        <a:pt x="120000" y="113557"/>
                        <a:pt x="120000" y="113557"/>
                      </a:cubicBezTo>
                      <a:cubicBezTo>
                        <a:pt x="120000" y="117109"/>
                        <a:pt x="116311" y="120000"/>
                        <a:pt x="111822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Shape 837">
                  <a:extLst>
                    <a:ext uri="{FF2B5EF4-FFF2-40B4-BE49-F238E27FC236}">
                      <a16:creationId xmlns:a16="http://schemas.microsoft.com/office/drawing/2014/main" id="{A704B496-3E66-454E-9AE1-7FCE2EAC200F}"/>
                    </a:ext>
                  </a:extLst>
                </p:cNvPr>
                <p:cNvSpPr/>
                <p:nvPr/>
              </p:nvSpPr>
              <p:spPr>
                <a:xfrm>
                  <a:off x="11085513" y="814387"/>
                  <a:ext cx="284100" cy="482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4015" y="4067"/>
                      </a:moveTo>
                      <a:cubicBezTo>
                        <a:pt x="10075" y="4067"/>
                        <a:pt x="6969" y="5944"/>
                        <a:pt x="6969" y="8223"/>
                      </a:cubicBezTo>
                      <a:cubicBezTo>
                        <a:pt x="6969" y="111731"/>
                        <a:pt x="6969" y="111731"/>
                        <a:pt x="6969" y="111731"/>
                      </a:cubicBezTo>
                      <a:cubicBezTo>
                        <a:pt x="6969" y="114055"/>
                        <a:pt x="10075" y="115888"/>
                        <a:pt x="14015" y="115888"/>
                      </a:cubicBezTo>
                      <a:cubicBezTo>
                        <a:pt x="105984" y="115888"/>
                        <a:pt x="105984" y="115888"/>
                        <a:pt x="105984" y="115888"/>
                      </a:cubicBezTo>
                      <a:cubicBezTo>
                        <a:pt x="109848" y="115888"/>
                        <a:pt x="113030" y="114055"/>
                        <a:pt x="113030" y="111731"/>
                      </a:cubicBezTo>
                      <a:cubicBezTo>
                        <a:pt x="113030" y="8223"/>
                        <a:pt x="113030" y="8223"/>
                        <a:pt x="113030" y="8223"/>
                      </a:cubicBezTo>
                      <a:cubicBezTo>
                        <a:pt x="113030" y="5944"/>
                        <a:pt x="109848" y="4067"/>
                        <a:pt x="105984" y="4067"/>
                      </a:cubicBezTo>
                      <a:lnTo>
                        <a:pt x="14015" y="4067"/>
                      </a:lnTo>
                      <a:close/>
                      <a:moveTo>
                        <a:pt x="105984" y="120000"/>
                      </a:moveTo>
                      <a:cubicBezTo>
                        <a:pt x="14015" y="120000"/>
                        <a:pt x="14015" y="120000"/>
                        <a:pt x="14015" y="120000"/>
                      </a:cubicBezTo>
                      <a:cubicBezTo>
                        <a:pt x="6287" y="120000"/>
                        <a:pt x="0" y="116290"/>
                        <a:pt x="0" y="111731"/>
                      </a:cubicBezTo>
                      <a:cubicBezTo>
                        <a:pt x="0" y="8223"/>
                        <a:pt x="0" y="8223"/>
                        <a:pt x="0" y="8223"/>
                      </a:cubicBezTo>
                      <a:cubicBezTo>
                        <a:pt x="0" y="3664"/>
                        <a:pt x="6287" y="0"/>
                        <a:pt x="14015" y="0"/>
                      </a:cubicBezTo>
                      <a:cubicBezTo>
                        <a:pt x="105984" y="0"/>
                        <a:pt x="105984" y="0"/>
                        <a:pt x="105984" y="0"/>
                      </a:cubicBezTo>
                      <a:cubicBezTo>
                        <a:pt x="113712" y="0"/>
                        <a:pt x="119999" y="3664"/>
                        <a:pt x="119999" y="8223"/>
                      </a:cubicBezTo>
                      <a:cubicBezTo>
                        <a:pt x="119999" y="111731"/>
                        <a:pt x="119999" y="111731"/>
                        <a:pt x="119999" y="111731"/>
                      </a:cubicBezTo>
                      <a:cubicBezTo>
                        <a:pt x="119999" y="116290"/>
                        <a:pt x="113712" y="120000"/>
                        <a:pt x="105984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Shape 838">
                  <a:extLst>
                    <a:ext uri="{FF2B5EF4-FFF2-40B4-BE49-F238E27FC236}">
                      <a16:creationId xmlns:a16="http://schemas.microsoft.com/office/drawing/2014/main" id="{6142A13F-03C9-43FC-A2E0-D43B02BAB57D}"/>
                    </a:ext>
                  </a:extLst>
                </p:cNvPr>
                <p:cNvSpPr/>
                <p:nvPr/>
              </p:nvSpPr>
              <p:spPr>
                <a:xfrm>
                  <a:off x="11353800" y="911225"/>
                  <a:ext cx="157200" cy="38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79" y="120000"/>
                      </a:moveTo>
                      <a:cubicBezTo>
                        <a:pt x="91693" y="120000"/>
                        <a:pt x="88984" y="118828"/>
                        <a:pt x="88984" y="117434"/>
                      </a:cubicBezTo>
                      <a:cubicBezTo>
                        <a:pt x="88984" y="116040"/>
                        <a:pt x="91693" y="114869"/>
                        <a:pt x="95079" y="114869"/>
                      </a:cubicBezTo>
                      <a:cubicBezTo>
                        <a:pt x="101986" y="114869"/>
                        <a:pt x="107674" y="112583"/>
                        <a:pt x="107674" y="109684"/>
                      </a:cubicBezTo>
                      <a:cubicBezTo>
                        <a:pt x="107674" y="10260"/>
                        <a:pt x="107674" y="10260"/>
                        <a:pt x="107674" y="10260"/>
                      </a:cubicBezTo>
                      <a:cubicBezTo>
                        <a:pt x="107674" y="7416"/>
                        <a:pt x="101986" y="5130"/>
                        <a:pt x="95079" y="5130"/>
                      </a:cubicBezTo>
                      <a:cubicBezTo>
                        <a:pt x="6230" y="5130"/>
                        <a:pt x="6230" y="5130"/>
                        <a:pt x="6230" y="5130"/>
                      </a:cubicBezTo>
                      <a:cubicBezTo>
                        <a:pt x="2708" y="5130"/>
                        <a:pt x="0" y="3959"/>
                        <a:pt x="0" y="2565"/>
                      </a:cubicBezTo>
                      <a:cubicBezTo>
                        <a:pt x="0" y="1171"/>
                        <a:pt x="2708" y="0"/>
                        <a:pt x="6230" y="0"/>
                      </a:cubicBezTo>
                      <a:cubicBezTo>
                        <a:pt x="95079" y="0"/>
                        <a:pt x="95079" y="0"/>
                        <a:pt x="95079" y="0"/>
                      </a:cubicBezTo>
                      <a:cubicBezTo>
                        <a:pt x="108893" y="0"/>
                        <a:pt x="120000" y="4628"/>
                        <a:pt x="120000" y="10260"/>
                      </a:cubicBezTo>
                      <a:cubicBezTo>
                        <a:pt x="120000" y="109684"/>
                        <a:pt x="120000" y="109684"/>
                        <a:pt x="120000" y="109684"/>
                      </a:cubicBezTo>
                      <a:cubicBezTo>
                        <a:pt x="120000" y="115371"/>
                        <a:pt x="108893" y="120000"/>
                        <a:pt x="95079" y="12000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Shape 839">
                  <a:extLst>
                    <a:ext uri="{FF2B5EF4-FFF2-40B4-BE49-F238E27FC236}">
                      <a16:creationId xmlns:a16="http://schemas.microsoft.com/office/drawing/2014/main" id="{99C1487E-5346-4D16-832E-54D6FE5845E9}"/>
                    </a:ext>
                  </a:extLst>
                </p:cNvPr>
                <p:cNvSpPr/>
                <p:nvPr/>
              </p:nvSpPr>
              <p:spPr>
                <a:xfrm>
                  <a:off x="11093450" y="1176337"/>
                  <a:ext cx="268200" cy="15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Shape 840">
                  <a:extLst>
                    <a:ext uri="{FF2B5EF4-FFF2-40B4-BE49-F238E27FC236}">
                      <a16:creationId xmlns:a16="http://schemas.microsoft.com/office/drawing/2014/main" id="{3E30122A-0BD1-435E-B4A8-D3CD0E53ADC3}"/>
                    </a:ext>
                  </a:extLst>
                </p:cNvPr>
                <p:cNvSpPr/>
                <p:nvPr/>
              </p:nvSpPr>
              <p:spPr>
                <a:xfrm>
                  <a:off x="11361738" y="1176337"/>
                  <a:ext cx="333300" cy="15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Shape 841">
                  <a:extLst>
                    <a:ext uri="{FF2B5EF4-FFF2-40B4-BE49-F238E27FC236}">
                      <a16:creationId xmlns:a16="http://schemas.microsoft.com/office/drawing/2014/main" id="{64CFCD97-27D0-49DD-ACB2-49A291F7660A}"/>
                    </a:ext>
                  </a:extLst>
                </p:cNvPr>
                <p:cNvSpPr/>
                <p:nvPr/>
              </p:nvSpPr>
              <p:spPr>
                <a:xfrm>
                  <a:off x="11209338" y="1219200"/>
                  <a:ext cx="36600" cy="34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" name="Shape 843">
                <a:extLst>
                  <a:ext uri="{FF2B5EF4-FFF2-40B4-BE49-F238E27FC236}">
                    <a16:creationId xmlns:a16="http://schemas.microsoft.com/office/drawing/2014/main" id="{D0167623-8D20-4E9C-A0D2-301B4D30E704}"/>
                  </a:ext>
                </a:extLst>
              </p:cNvPr>
              <p:cNvSpPr/>
              <p:nvPr/>
            </p:nvSpPr>
            <p:spPr>
              <a:xfrm>
                <a:off x="6690806" y="3351848"/>
                <a:ext cx="306300" cy="293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844">
                <a:extLst>
                  <a:ext uri="{FF2B5EF4-FFF2-40B4-BE49-F238E27FC236}">
                    <a16:creationId xmlns:a16="http://schemas.microsoft.com/office/drawing/2014/main" id="{88F0CB42-01BE-4890-9639-E314C6589127}"/>
                  </a:ext>
                </a:extLst>
              </p:cNvPr>
              <p:cNvSpPr/>
              <p:nvPr/>
            </p:nvSpPr>
            <p:spPr>
              <a:xfrm>
                <a:off x="7072061" y="3305350"/>
                <a:ext cx="792600" cy="386100"/>
              </a:xfrm>
              <a:prstGeom prst="rect">
                <a:avLst/>
              </a:prstGeom>
              <a:solidFill>
                <a:srgbClr val="5B812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数据分析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845">
                <a:extLst>
                  <a:ext uri="{FF2B5EF4-FFF2-40B4-BE49-F238E27FC236}">
                    <a16:creationId xmlns:a16="http://schemas.microsoft.com/office/drawing/2014/main" id="{B37B48AF-3479-4553-AF27-866A00E3C9E7}"/>
                  </a:ext>
                </a:extLst>
              </p:cNvPr>
              <p:cNvSpPr txBox="1"/>
              <p:nvPr/>
            </p:nvSpPr>
            <p:spPr>
              <a:xfrm>
                <a:off x="858725" y="4263364"/>
                <a:ext cx="930899" cy="2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Kubernete</a:t>
                </a:r>
                <a:r>
                  <a:rPr lang="en-US" altLang="zh-CN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 lang="en-US" sz="10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云管理平台</a:t>
                </a:r>
                <a:endParaRPr lang="en" sz="10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Shape 847">
                <a:extLst>
                  <a:ext uri="{FF2B5EF4-FFF2-40B4-BE49-F238E27FC236}">
                    <a16:creationId xmlns:a16="http://schemas.microsoft.com/office/drawing/2014/main" id="{1FFC80DE-DFF7-43EB-A528-5EB0129D52FE}"/>
                  </a:ext>
                </a:extLst>
              </p:cNvPr>
              <p:cNvSpPr txBox="1"/>
              <p:nvPr/>
            </p:nvSpPr>
            <p:spPr>
              <a:xfrm>
                <a:off x="858725" y="4568225"/>
                <a:ext cx="943500" cy="21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基础设施</a:t>
                </a:r>
                <a:endParaRPr lang="en" sz="10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Shape 848">
                <a:extLst>
                  <a:ext uri="{FF2B5EF4-FFF2-40B4-BE49-F238E27FC236}">
                    <a16:creationId xmlns:a16="http://schemas.microsoft.com/office/drawing/2014/main" id="{5349A2EA-292C-4B56-815F-D3A95C00AE60}"/>
                  </a:ext>
                </a:extLst>
              </p:cNvPr>
              <p:cNvSpPr/>
              <p:nvPr/>
            </p:nvSpPr>
            <p:spPr>
              <a:xfrm>
                <a:off x="2552225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智能交通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48" name="Shape 849">
                <a:extLst>
                  <a:ext uri="{FF2B5EF4-FFF2-40B4-BE49-F238E27FC236}">
                    <a16:creationId xmlns:a16="http://schemas.microsoft.com/office/drawing/2014/main" id="{1574A577-B5A7-47F1-9D44-0509CD087D07}"/>
                  </a:ext>
                </a:extLst>
              </p:cNvPr>
              <p:cNvSpPr/>
              <p:nvPr/>
            </p:nvSpPr>
            <p:spPr>
              <a:xfrm>
                <a:off x="3312550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医疗健康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Shape 850">
                <a:extLst>
                  <a:ext uri="{FF2B5EF4-FFF2-40B4-BE49-F238E27FC236}">
                    <a16:creationId xmlns:a16="http://schemas.microsoft.com/office/drawing/2014/main" id="{2B1BA315-3362-4A39-A8F1-7A466410AA50}"/>
                  </a:ext>
                </a:extLst>
              </p:cNvPr>
              <p:cNvSpPr/>
              <p:nvPr/>
            </p:nvSpPr>
            <p:spPr>
              <a:xfrm>
                <a:off x="4072875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消费习惯分析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50" name="Shape 851">
                <a:extLst>
                  <a:ext uri="{FF2B5EF4-FFF2-40B4-BE49-F238E27FC236}">
                    <a16:creationId xmlns:a16="http://schemas.microsoft.com/office/drawing/2014/main" id="{63671C75-643D-4E1D-8DDE-CD353CD9B4C0}"/>
                  </a:ext>
                </a:extLst>
              </p:cNvPr>
              <p:cNvSpPr/>
              <p:nvPr/>
            </p:nvSpPr>
            <p:spPr>
              <a:xfrm>
                <a:off x="4833200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地理环境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51" name="Shape 852">
                <a:extLst>
                  <a:ext uri="{FF2B5EF4-FFF2-40B4-BE49-F238E27FC236}">
                    <a16:creationId xmlns:a16="http://schemas.microsoft.com/office/drawing/2014/main" id="{BB32AECC-C1DB-481A-A77A-DBA8DD377FD0}"/>
                  </a:ext>
                </a:extLst>
              </p:cNvPr>
              <p:cNvSpPr/>
              <p:nvPr/>
            </p:nvSpPr>
            <p:spPr>
              <a:xfrm>
                <a:off x="5593512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生物信息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Shape 853">
                <a:extLst>
                  <a:ext uri="{FF2B5EF4-FFF2-40B4-BE49-F238E27FC236}">
                    <a16:creationId xmlns:a16="http://schemas.microsoft.com/office/drawing/2014/main" id="{C64F13A5-BE69-4C8B-95E4-7073C9FF6A07}"/>
                  </a:ext>
                </a:extLst>
              </p:cNvPr>
              <p:cNvSpPr/>
              <p:nvPr/>
            </p:nvSpPr>
            <p:spPr>
              <a:xfrm>
                <a:off x="6353825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视频推荐</a:t>
                </a:r>
                <a:endParaRPr lang="en" sz="1200" b="0" i="0" u="none" strike="noStrike" cap="none" dirty="0">
                  <a:solidFill>
                    <a:srgbClr val="FFFFFF"/>
                  </a:solidFill>
                  <a:sym typeface="Arial"/>
                </a:endParaRPr>
              </a:p>
            </p:txBody>
          </p:sp>
          <p:sp>
            <p:nvSpPr>
              <p:cNvPr id="53" name="Shape 854">
                <a:extLst>
                  <a:ext uri="{FF2B5EF4-FFF2-40B4-BE49-F238E27FC236}">
                    <a16:creationId xmlns:a16="http://schemas.microsoft.com/office/drawing/2014/main" id="{239C9B4E-6AB1-4C85-95E5-D6CD05E58114}"/>
                  </a:ext>
                </a:extLst>
              </p:cNvPr>
              <p:cNvSpPr/>
              <p:nvPr/>
            </p:nvSpPr>
            <p:spPr>
              <a:xfrm>
                <a:off x="7114125" y="1164400"/>
                <a:ext cx="724500" cy="630000"/>
              </a:xfrm>
              <a:prstGeom prst="rect">
                <a:avLst/>
              </a:prstGeom>
              <a:solidFill>
                <a:srgbClr val="74521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" sz="1200" b="0" i="0" u="none" strike="noStrike" cap="none" dirty="0">
                    <a:solidFill>
                      <a:srgbClr val="FFFFFF"/>
                    </a:solidFill>
                    <a:sym typeface="Arial"/>
                  </a:rPr>
                  <a:t>+ 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更多</a:t>
                </a:r>
                <a:r>
                  <a:rPr lang="en" sz="1200" b="0" i="0" u="none" strike="noStrike" cap="none" dirty="0">
                    <a:solidFill>
                      <a:srgbClr val="FFFFFF"/>
                    </a:solidFill>
                    <a:sym typeface="Arial"/>
                  </a:rPr>
                  <a:t>...</a:t>
                </a:r>
              </a:p>
            </p:txBody>
          </p:sp>
          <p:sp>
            <p:nvSpPr>
              <p:cNvPr id="54" name="Shape 855">
                <a:extLst>
                  <a:ext uri="{FF2B5EF4-FFF2-40B4-BE49-F238E27FC236}">
                    <a16:creationId xmlns:a16="http://schemas.microsoft.com/office/drawing/2014/main" id="{745EDAFA-8027-4F07-901C-33EADE2A75F3}"/>
                  </a:ext>
                </a:extLst>
              </p:cNvPr>
              <p:cNvSpPr/>
              <p:nvPr/>
            </p:nvSpPr>
            <p:spPr>
              <a:xfrm>
                <a:off x="4259667" y="4549876"/>
                <a:ext cx="1193400" cy="293100"/>
              </a:xfrm>
              <a:prstGeom prst="rect">
                <a:avLst/>
              </a:prstGeom>
              <a:noFill/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网络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Shape 856">
                <a:extLst>
                  <a:ext uri="{FF2B5EF4-FFF2-40B4-BE49-F238E27FC236}">
                    <a16:creationId xmlns:a16="http://schemas.microsoft.com/office/drawing/2014/main" id="{6876A62A-0F4C-433C-A28F-97B0A730F790}"/>
                  </a:ext>
                </a:extLst>
              </p:cNvPr>
              <p:cNvSpPr/>
              <p:nvPr/>
            </p:nvSpPr>
            <p:spPr>
              <a:xfrm>
                <a:off x="1789574" y="4549876"/>
                <a:ext cx="1179300" cy="293100"/>
              </a:xfrm>
              <a:prstGeom prst="rect">
                <a:avLst/>
              </a:prstGeom>
              <a:noFill/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存储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857">
                <a:extLst>
                  <a:ext uri="{FF2B5EF4-FFF2-40B4-BE49-F238E27FC236}">
                    <a16:creationId xmlns:a16="http://schemas.microsoft.com/office/drawing/2014/main" id="{EDCA61DE-907F-4B7B-8DC7-162CF6358926}"/>
                  </a:ext>
                </a:extLst>
              </p:cNvPr>
              <p:cNvSpPr/>
              <p:nvPr/>
            </p:nvSpPr>
            <p:spPr>
              <a:xfrm>
                <a:off x="5496279" y="4549876"/>
                <a:ext cx="1161300" cy="293100"/>
              </a:xfrm>
              <a:prstGeom prst="rect">
                <a:avLst/>
              </a:prstGeom>
              <a:noFill/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+ </a:t>
                </a: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更多</a:t>
                </a:r>
                <a:r>
                  <a:rPr lang="en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...</a:t>
                </a:r>
              </a:p>
            </p:txBody>
          </p:sp>
          <p:sp>
            <p:nvSpPr>
              <p:cNvPr id="57" name="Shape 858">
                <a:extLst>
                  <a:ext uri="{FF2B5EF4-FFF2-40B4-BE49-F238E27FC236}">
                    <a16:creationId xmlns:a16="http://schemas.microsoft.com/office/drawing/2014/main" id="{B10CBBA2-C13E-4D36-B6A4-23DFE384DDEA}"/>
                  </a:ext>
                </a:extLst>
              </p:cNvPr>
              <p:cNvSpPr/>
              <p:nvPr/>
            </p:nvSpPr>
            <p:spPr>
              <a:xfrm>
                <a:off x="3017571" y="4196087"/>
                <a:ext cx="1193400" cy="293100"/>
              </a:xfrm>
              <a:prstGeom prst="rect">
                <a:avLst/>
              </a:prstGeom>
              <a:solidFill>
                <a:srgbClr val="44226A"/>
              </a:solidFill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调度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860">
                <a:extLst>
                  <a:ext uri="{FF2B5EF4-FFF2-40B4-BE49-F238E27FC236}">
                    <a16:creationId xmlns:a16="http://schemas.microsoft.com/office/drawing/2014/main" id="{D3CAAB29-9902-452A-A5F5-463E9D355044}"/>
                  </a:ext>
                </a:extLst>
              </p:cNvPr>
              <p:cNvSpPr/>
              <p:nvPr/>
            </p:nvSpPr>
            <p:spPr>
              <a:xfrm>
                <a:off x="4259667" y="4196087"/>
                <a:ext cx="1193400" cy="293100"/>
              </a:xfrm>
              <a:prstGeom prst="rect">
                <a:avLst/>
              </a:prstGeom>
              <a:solidFill>
                <a:srgbClr val="44226A"/>
              </a:solidFill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自动扩展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861">
                <a:extLst>
                  <a:ext uri="{FF2B5EF4-FFF2-40B4-BE49-F238E27FC236}">
                    <a16:creationId xmlns:a16="http://schemas.microsoft.com/office/drawing/2014/main" id="{44EB2839-90EA-492E-A3E4-69CDB9C49816}"/>
                  </a:ext>
                </a:extLst>
              </p:cNvPr>
              <p:cNvSpPr/>
              <p:nvPr/>
            </p:nvSpPr>
            <p:spPr>
              <a:xfrm>
                <a:off x="1789574" y="4196087"/>
                <a:ext cx="1179300" cy="293100"/>
              </a:xfrm>
              <a:prstGeom prst="rect">
                <a:avLst/>
              </a:prstGeom>
              <a:solidFill>
                <a:srgbClr val="44226A"/>
              </a:solidFill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zh-CN" alt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部署</a:t>
                </a:r>
                <a:endParaRPr lang="en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862">
                <a:extLst>
                  <a:ext uri="{FF2B5EF4-FFF2-40B4-BE49-F238E27FC236}">
                    <a16:creationId xmlns:a16="http://schemas.microsoft.com/office/drawing/2014/main" id="{A2A0E968-42B7-4805-884B-CE788BC0ADA3}"/>
                  </a:ext>
                </a:extLst>
              </p:cNvPr>
              <p:cNvSpPr/>
              <p:nvPr/>
            </p:nvSpPr>
            <p:spPr>
              <a:xfrm>
                <a:off x="5491480" y="4194080"/>
                <a:ext cx="1161300" cy="293100"/>
              </a:xfrm>
              <a:prstGeom prst="rect">
                <a:avLst/>
              </a:prstGeom>
              <a:solidFill>
                <a:srgbClr val="44226A"/>
              </a:solidFill>
              <a:ln w="19050" cap="flat" cmpd="sng">
                <a:solidFill>
                  <a:srgbClr val="44226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+ 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更多</a:t>
                </a:r>
                <a:r>
                  <a:rPr lang="en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...</a:t>
                </a:r>
              </a:p>
            </p:txBody>
          </p:sp>
        </p:grpSp>
        <p:sp>
          <p:nvSpPr>
            <p:cNvPr id="9" name="Shape 858">
              <a:extLst>
                <a:ext uri="{FF2B5EF4-FFF2-40B4-BE49-F238E27FC236}">
                  <a16:creationId xmlns:a16="http://schemas.microsoft.com/office/drawing/2014/main" id="{0A8B8D6F-9295-4AC0-AECC-7B2A197DD085}"/>
                </a:ext>
              </a:extLst>
            </p:cNvPr>
            <p:cNvSpPr/>
            <p:nvPr/>
          </p:nvSpPr>
          <p:spPr>
            <a:xfrm>
              <a:off x="6702803" y="4194080"/>
              <a:ext cx="1193400" cy="6488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zh-CN" altLang="en-US" sz="1200" dirty="0">
                  <a:solidFill>
                    <a:srgbClr val="FFFFFF"/>
                  </a:solidFill>
                </a:rPr>
                <a:t>云运维</a:t>
              </a:r>
              <a:endParaRPr lang="en-US" altLang="zh-CN" sz="1200" dirty="0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zh-CN" alt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（</a:t>
              </a:r>
              <a:r>
                <a:rPr lang="en-US" altLang="zh-CN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AIOperator</a:t>
              </a:r>
              <a:r>
                <a:rPr lang="zh-CN" alt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）</a:t>
              </a:r>
              <a:endPara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203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0" y="9144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Four Reference Books: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7BC33D-4DA5-4C27-9B13-BBA4A8561502}"/>
              </a:ext>
            </a:extLst>
          </p:cNvPr>
          <p:cNvSpPr/>
          <p:nvPr/>
        </p:nvSpPr>
        <p:spPr>
          <a:xfrm>
            <a:off x="190500" y="1981200"/>
            <a:ext cx="8763000" cy="335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FontTx/>
              <a:buAutoNum type="arabicPeriod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K. Hwang, G. Fox, and J.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Dongarra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and Cloud Computing: from Parallel Processing to the Internet of Things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Morgan Kauffmann Publishers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2011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FontTx/>
              <a:buAutoNum type="arabicPeriod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R.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Buyya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J.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Broberg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and A.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Goscinski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(eds), </a:t>
            </a:r>
            <a:r>
              <a:rPr lang="en-US" altLang="zh-CN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Cloud Computing: Principles and Paradigms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ISBN-13: 978-0470887998, Wiley Press, USA, February 2011.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FontTx/>
              <a:buAutoNum type="arabicPeriod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T. Chou, </a:t>
            </a:r>
            <a:r>
              <a:rPr lang="en-US" altLang="zh-CN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Introduction to Cloud Computing: Business and Technology,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Lecture Notes at Stanford University and at Tsinghua University,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Active Book Press, 2010.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FontTx/>
              <a:buAutoNum type="arabicPeriod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T. Hey,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Tansley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Tolle (Editors),  </a:t>
            </a:r>
            <a:r>
              <a:rPr lang="en-US" altLang="zh-CN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Fourth Paradigm : Data-Intensive Scientific Discovery</a:t>
            </a:r>
            <a:r>
              <a:rPr lang="en-US" altLang="zh-CN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Microsoft Research, 2009.</a:t>
            </a:r>
          </a:p>
        </p:txBody>
      </p:sp>
    </p:spTree>
    <p:extLst>
      <p:ext uri="{BB962C8B-B14F-4D97-AF65-F5344CB8AC3E}">
        <p14:creationId xmlns:p14="http://schemas.microsoft.com/office/powerpoint/2010/main" val="315614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4" name="WordArt 4"/>
          <p:cNvSpPr>
            <a:spLocks noChangeArrowheads="1" noChangeShapeType="1" noTextEdit="1"/>
          </p:cNvSpPr>
          <p:nvPr/>
        </p:nvSpPr>
        <p:spPr bwMode="grayWhite">
          <a:xfrm>
            <a:off x="2590800" y="3176588"/>
            <a:ext cx="4332288" cy="49053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blurRad="63500" dist="53882" dir="2700000" algn="ctr" rotWithShape="0">
                    <a:schemeClr val="tx1">
                      <a:alpha val="50000"/>
                    </a:schemeClr>
                  </a:outerShdw>
                </a:effectLst>
                <a:ea typeface="Arial" charset="0"/>
                <a:cs typeface="Arial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8289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838200"/>
            <a:ext cx="8518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rgbClr val="000000"/>
                </a:solidFill>
                <a:ea typeface="ＭＳ Ｐゴシック" charset="0"/>
              </a:rPr>
              <a:t>Data Deluge (</a:t>
            </a:r>
            <a:r>
              <a:rPr lang="zh-CN" altLang="en-US" sz="2800" b="1" i="1" dirty="0">
                <a:solidFill>
                  <a:srgbClr val="000000"/>
                </a:solidFill>
                <a:ea typeface="ＭＳ Ｐゴシック" charset="0"/>
              </a:rPr>
              <a:t>数据洪流</a:t>
            </a:r>
            <a:r>
              <a:rPr lang="en-US" altLang="zh-CN" sz="2800" b="1" i="1" dirty="0">
                <a:solidFill>
                  <a:srgbClr val="000000"/>
                </a:solidFill>
                <a:ea typeface="ＭＳ Ｐゴシック" charset="0"/>
              </a:rPr>
              <a:t>) Enabling New Challenges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D1048A-E32F-4BED-B9DC-AE06BBCC6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4" y="1571297"/>
            <a:ext cx="7439025" cy="4251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F2034FC-AA90-4461-98F8-D41F17ED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677659"/>
            <a:ext cx="71151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>
            <a:extLst>
              <a:ext uri="{FF2B5EF4-FFF2-40B4-BE49-F238E27FC236}">
                <a16:creationId xmlns:a16="http://schemas.microsoft.com/office/drawing/2014/main" id="{9052FEFB-A412-488C-A5FD-DFAA8765B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234112"/>
            <a:ext cx="3879850" cy="2746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(Courtesy of Judy 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Qiu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, Indiana University, 2011)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A52110-31D7-4CF3-A8FD-DD7F942A6896}"/>
              </a:ext>
            </a:extLst>
          </p:cNvPr>
          <p:cNvSpPr txBox="1"/>
          <p:nvPr/>
        </p:nvSpPr>
        <p:spPr>
          <a:xfrm>
            <a:off x="2209800" y="5829527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The technologies underpinning Cloud computing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3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8382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i="1" dirty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ea typeface="宋体" pitchFamily="2" charset="-122"/>
              </a:rPr>
              <a:t>From Desktop/HPC/Grids to Internet Clouds in 30 Years</a:t>
            </a:r>
            <a:endParaRPr lang="en-US" altLang="zh-CN" sz="2800" b="1" i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33EFFCA-1F36-4BB1-A41E-F00F4C6E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143" y="1830407"/>
            <a:ext cx="8273257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35000"/>
              <a:buFont typeface="Wingdings" panose="05000000000000000000" pitchFamily="2" charset="2"/>
              <a:buChar char="Ø"/>
            </a:pPr>
            <a:r>
              <a:rPr kumimoji="1" lang="en-US" altLang="zh-CN" sz="2000" b="0" dirty="0">
                <a:solidFill>
                  <a:srgbClr val="000000"/>
                </a:solidFill>
              </a:rPr>
              <a:t>     HPC  moving from centralized supercomputers </a:t>
            </a:r>
            <a:br>
              <a:rPr kumimoji="1" lang="en-US" altLang="zh-CN" sz="2000" b="0" dirty="0">
                <a:solidFill>
                  <a:srgbClr val="000000"/>
                </a:solidFill>
              </a:rPr>
            </a:br>
            <a:r>
              <a:rPr kumimoji="1" lang="en-US" altLang="zh-CN" sz="2000" b="0" dirty="0">
                <a:solidFill>
                  <a:srgbClr val="000000"/>
                </a:solidFill>
              </a:rPr>
              <a:t>       to  geographically  distributed desktops, </a:t>
            </a:r>
            <a:r>
              <a:rPr kumimoji="1" lang="en-US" altLang="zh-CN" sz="2000" b="0" dirty="0" err="1">
                <a:solidFill>
                  <a:srgbClr val="000000"/>
                </a:solidFill>
              </a:rPr>
              <a:t>desksides</a:t>
            </a:r>
            <a:r>
              <a:rPr kumimoji="1" lang="en-US" altLang="zh-CN" sz="2000" b="0" dirty="0">
                <a:solidFill>
                  <a:srgbClr val="000000"/>
                </a:solidFill>
              </a:rPr>
              <a:t>, </a:t>
            </a:r>
            <a:br>
              <a:rPr kumimoji="1" lang="en-US" altLang="zh-CN" sz="2000" b="0" dirty="0">
                <a:solidFill>
                  <a:srgbClr val="000000"/>
                </a:solidFill>
              </a:rPr>
            </a:br>
            <a:r>
              <a:rPr kumimoji="1" lang="en-US" altLang="zh-CN" sz="2000" b="0" dirty="0">
                <a:solidFill>
                  <a:srgbClr val="000000"/>
                </a:solidFill>
              </a:rPr>
              <a:t>       clusters, and grids to clouds over  last 30 years</a:t>
            </a:r>
          </a:p>
          <a:p>
            <a:pPr marL="342900" indent="-342900"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35000"/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solidFill>
                  <a:srgbClr val="00B050"/>
                </a:solidFill>
              </a:rPr>
              <a:t>R/D efforts on HPC,  clusters, Grids, P2P, and virtual </a:t>
            </a:r>
            <a:br>
              <a:rPr kumimoji="1" lang="en-US" altLang="zh-CN" sz="2000" dirty="0">
                <a:solidFill>
                  <a:srgbClr val="00B050"/>
                </a:solidFill>
              </a:rPr>
            </a:br>
            <a:r>
              <a:rPr kumimoji="1" lang="en-US" altLang="zh-CN" sz="2000" dirty="0">
                <a:solidFill>
                  <a:srgbClr val="00B050"/>
                </a:solidFill>
              </a:rPr>
              <a:t>       machines has laid the foundation of cloud computing </a:t>
            </a:r>
            <a:br>
              <a:rPr kumimoji="1" lang="en-US" altLang="zh-CN" sz="2000" dirty="0">
                <a:solidFill>
                  <a:srgbClr val="00B050"/>
                </a:solidFill>
              </a:rPr>
            </a:br>
            <a:r>
              <a:rPr kumimoji="1" lang="en-US" altLang="zh-CN" sz="2000" dirty="0">
                <a:solidFill>
                  <a:srgbClr val="00B050"/>
                </a:solidFill>
              </a:rPr>
              <a:t>       that has been greatly advocated since 2007</a:t>
            </a:r>
          </a:p>
          <a:p>
            <a:pPr marL="342900" indent="-342900"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35000"/>
              <a:buFont typeface="Wingdings" panose="05000000000000000000" pitchFamily="2" charset="2"/>
              <a:buChar char="Ø"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000" b="0" dirty="0">
                <a:solidFill>
                  <a:srgbClr val="000000"/>
                </a:solidFill>
              </a:rPr>
              <a:t>Location of computing infrastructure in areas with </a:t>
            </a:r>
            <a:br>
              <a:rPr kumimoji="1" lang="en-US" altLang="zh-CN" sz="2000" b="0" dirty="0">
                <a:solidFill>
                  <a:srgbClr val="000000"/>
                </a:solidFill>
              </a:rPr>
            </a:br>
            <a:r>
              <a:rPr kumimoji="1" lang="en-US" altLang="zh-CN" sz="2000" b="0" dirty="0">
                <a:solidFill>
                  <a:srgbClr val="000000"/>
                </a:solidFill>
              </a:rPr>
              <a:t>        lower costs in hardware, software, datasets, </a:t>
            </a:r>
            <a:br>
              <a:rPr kumimoji="1" lang="en-US" altLang="zh-CN" sz="2000" b="0" dirty="0">
                <a:solidFill>
                  <a:srgbClr val="000000"/>
                </a:solidFill>
              </a:rPr>
            </a:br>
            <a:r>
              <a:rPr kumimoji="1" lang="en-US" altLang="zh-CN" sz="2000" b="0" dirty="0">
                <a:solidFill>
                  <a:srgbClr val="000000"/>
                </a:solidFill>
              </a:rPr>
              <a:t>        space,  and power  requirements – moving from </a:t>
            </a:r>
            <a:br>
              <a:rPr kumimoji="1" lang="en-US" altLang="zh-CN" sz="2000" b="0" dirty="0">
                <a:solidFill>
                  <a:srgbClr val="000000"/>
                </a:solidFill>
              </a:rPr>
            </a:br>
            <a:r>
              <a:rPr kumimoji="1" lang="en-US" altLang="zh-CN" sz="2000" b="0" dirty="0">
                <a:solidFill>
                  <a:srgbClr val="000000"/>
                </a:solidFill>
              </a:rPr>
              <a:t>       desktop  computing to datacenter-based clouds</a:t>
            </a:r>
          </a:p>
        </p:txBody>
      </p:sp>
    </p:spTree>
    <p:extLst>
      <p:ext uri="{BB962C8B-B14F-4D97-AF65-F5344CB8AC3E}">
        <p14:creationId xmlns:p14="http://schemas.microsoft.com/office/powerpoint/2010/main" val="32016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8382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7030A0"/>
                </a:solidFill>
                <a:ea typeface="ＭＳ Ｐゴシック" charset="0"/>
              </a:rPr>
              <a:t>Interactions among 4 technical challenges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charset="0"/>
              </a:rPr>
              <a:t>: 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charset="0"/>
              </a:rPr>
              <a:t>Data </a:t>
            </a:r>
            <a:r>
              <a:rPr lang="en-US" altLang="zh-CN" sz="2000" b="1" dirty="0" smtClean="0">
                <a:solidFill>
                  <a:srgbClr val="FF0000"/>
                </a:solidFill>
                <a:ea typeface="ＭＳ Ｐゴシック" charset="0"/>
              </a:rPr>
              <a:t>Deluge</a:t>
            </a:r>
            <a:r>
              <a:rPr lang="zh-CN" altLang="en-US" sz="2000" b="1" dirty="0" smtClean="0">
                <a:solidFill>
                  <a:srgbClr val="FF0000"/>
                </a:solidFill>
                <a:ea typeface="ＭＳ Ｐゴシック" charset="0"/>
              </a:rPr>
              <a:t>（数据量）</a:t>
            </a:r>
            <a:r>
              <a:rPr lang="en-US" altLang="zh-CN" sz="2000" b="1" dirty="0" smtClean="0">
                <a:solidFill>
                  <a:srgbClr val="FF0000"/>
                </a:solidFill>
                <a:ea typeface="ＭＳ Ｐゴシック" charset="0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charset="0"/>
              </a:rPr>
              <a:t>Cloud Technology, </a:t>
            </a:r>
            <a:r>
              <a:rPr lang="en-US" altLang="zh-CN" sz="2000" b="1" dirty="0" err="1" smtClean="0">
                <a:solidFill>
                  <a:srgbClr val="FF0000"/>
                </a:solidFill>
                <a:ea typeface="ＭＳ Ｐゴシック" charset="0"/>
              </a:rPr>
              <a:t>eScience</a:t>
            </a:r>
            <a:r>
              <a:rPr lang="zh-CN" altLang="en-US" sz="2000" b="1" dirty="0" smtClean="0">
                <a:solidFill>
                  <a:srgbClr val="FF0000"/>
                </a:solidFill>
                <a:ea typeface="ＭＳ Ｐゴシック" charset="0"/>
              </a:rPr>
              <a:t>（电子商务）</a:t>
            </a:r>
            <a:r>
              <a:rPr lang="en-US" altLang="zh-CN" sz="2000" b="1" dirty="0" smtClean="0">
                <a:solidFill>
                  <a:srgbClr val="FF0000"/>
                </a:solidFill>
                <a:ea typeface="ＭＳ Ｐゴシック" charset="0"/>
              </a:rPr>
              <a:t>, 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charset="0"/>
              </a:rPr>
              <a:t>and Multicore/Parallel Computing</a:t>
            </a:r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F01CAB77-861A-44D7-A1AF-9AE35AAF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4724400" cy="431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D8A9AE0C-3DCB-481E-9A64-367E13211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172200"/>
            <a:ext cx="5292726" cy="3385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(Courtesy of Judy </a:t>
            </a:r>
            <a:r>
              <a:rPr lang="en-US" sz="1600" b="1" dirty="0" err="1">
                <a:solidFill>
                  <a:srgbClr val="000000"/>
                </a:solidFill>
                <a:latin typeface="Arial" charset="0"/>
              </a:rPr>
              <a:t>Qiu</a:t>
            </a: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, Indiana University, 2011)</a:t>
            </a:r>
          </a:p>
        </p:txBody>
      </p:sp>
    </p:spTree>
    <p:extLst>
      <p:ext uri="{BB962C8B-B14F-4D97-AF65-F5344CB8AC3E}">
        <p14:creationId xmlns:p14="http://schemas.microsoft.com/office/powerpoint/2010/main" val="15666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29985C-21CC-4773-BD8C-E936698CF4B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862013"/>
            <a:ext cx="6248400" cy="58578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</a:defRPr>
            </a:lvl9pPr>
          </a:lstStyle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Clouds and Internet of Things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8ADA34-02C2-41E9-8DEB-9529AEE4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463675"/>
            <a:ext cx="6858000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4C5BF593-563C-4F88-B89A-7D719AC1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2722563"/>
            <a:ext cx="395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en-US" sz="1600">
              <a:solidFill>
                <a:srgbClr val="CC33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BD05D1B-6655-47A6-9534-FD7BDB858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300" y="1539875"/>
            <a:ext cx="2057400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en-US" altLang="zh-CN" sz="2000">
                <a:solidFill>
                  <a:srgbClr val="00FF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HPC:</a:t>
            </a:r>
            <a:r>
              <a:rPr kumimoji="1" lang="en-US" altLang="zh-CN" sz="2000">
                <a:latin typeface="Arial Unicode MS" charset="0"/>
                <a:ea typeface="ＭＳ Ｐゴシック" charset="0"/>
                <a:cs typeface="Arial Unicode MS" charset="0"/>
              </a:rPr>
              <a:t> </a:t>
            </a:r>
            <a:r>
              <a:rPr kumimoji="1" lang="en-US" altLang="zh-CN" sz="1800">
                <a:latin typeface="Arial Unicode MS" charset="0"/>
                <a:ea typeface="ＭＳ Ｐゴシック" charset="0"/>
                <a:cs typeface="Arial Unicode MS" charset="0"/>
              </a:rPr>
              <a:t>High-Performance Computing</a:t>
            </a:r>
          </a:p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en-US" altLang="zh-CN" sz="2000">
                <a:solidFill>
                  <a:srgbClr val="00FF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HTC:</a:t>
            </a:r>
            <a:r>
              <a:rPr kumimoji="1" lang="en-US" altLang="zh-CN" sz="2000">
                <a:latin typeface="Arial Unicode MS" charset="0"/>
                <a:ea typeface="ＭＳ Ｐゴシック" charset="0"/>
                <a:cs typeface="Arial Unicode MS" charset="0"/>
              </a:rPr>
              <a:t> </a:t>
            </a:r>
            <a:r>
              <a:rPr kumimoji="1" lang="en-US" altLang="zh-CN" sz="1800">
                <a:latin typeface="Arial Unicode MS" charset="0"/>
                <a:ea typeface="ＭＳ Ｐゴシック" charset="0"/>
                <a:cs typeface="Arial Unicode MS" charset="0"/>
              </a:rPr>
              <a:t>High-Throughput Computing</a:t>
            </a:r>
          </a:p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en-US" altLang="zh-CN" sz="2000">
                <a:solidFill>
                  <a:srgbClr val="00FF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P2P:</a:t>
            </a:r>
            <a:r>
              <a:rPr kumimoji="1" lang="en-US" altLang="zh-CN" sz="2000">
                <a:latin typeface="Arial Unicode MS" charset="0"/>
                <a:ea typeface="ＭＳ Ｐゴシック" charset="0"/>
                <a:cs typeface="Arial Unicode MS" charset="0"/>
              </a:rPr>
              <a:t> </a:t>
            </a:r>
            <a:br>
              <a:rPr kumimoji="1" lang="en-US" altLang="zh-CN" sz="2000">
                <a:latin typeface="Arial Unicode MS" charset="0"/>
                <a:ea typeface="ＭＳ Ｐゴシック" charset="0"/>
                <a:cs typeface="Arial Unicode MS" charset="0"/>
              </a:rPr>
            </a:br>
            <a:r>
              <a:rPr kumimoji="1" lang="en-US" altLang="zh-CN" sz="1800">
                <a:latin typeface="Arial Unicode MS" charset="0"/>
                <a:ea typeface="ＭＳ Ｐゴシック" charset="0"/>
                <a:cs typeface="Arial Unicode MS" charset="0"/>
              </a:rPr>
              <a:t>Peer to Peer</a:t>
            </a:r>
          </a:p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1" lang="en-US" altLang="zh-CN" sz="2000">
                <a:solidFill>
                  <a:srgbClr val="00FF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MPP: </a:t>
            </a:r>
            <a:br>
              <a:rPr kumimoji="1" lang="en-US" altLang="zh-CN" sz="2000">
                <a:solidFill>
                  <a:srgbClr val="00FF00"/>
                </a:solidFill>
                <a:latin typeface="Arial Unicode MS" charset="0"/>
                <a:ea typeface="ＭＳ Ｐゴシック" charset="0"/>
                <a:cs typeface="Arial Unicode MS" charset="0"/>
              </a:rPr>
            </a:br>
            <a:r>
              <a:rPr kumimoji="1" lang="en-US" altLang="zh-CN" sz="1800">
                <a:latin typeface="Arial Unicode MS" charset="0"/>
                <a:ea typeface="ＭＳ Ｐゴシック" charset="0"/>
                <a:cs typeface="Arial Unicode MS" charset="0"/>
              </a:rPr>
              <a:t>Massively Parallel Processors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056D8D6D-B194-4718-92E2-CFB690C85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5959475"/>
            <a:ext cx="56610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800"/>
              <a:t>Source:</a:t>
            </a:r>
            <a:r>
              <a:rPr lang="en-US" sz="1600"/>
              <a:t>  K. Hwang,  G. Fox,  and  J. Dongarra,</a:t>
            </a:r>
            <a:r>
              <a:rPr lang="en-US" sz="1600" i="1"/>
              <a:t> </a:t>
            </a:r>
            <a:br>
              <a:rPr lang="en-US" sz="1600" i="1"/>
            </a:br>
            <a:r>
              <a:rPr lang="en-US" sz="1800" i="1">
                <a:solidFill>
                  <a:srgbClr val="00FF00"/>
                </a:solidFill>
              </a:rPr>
              <a:t>Distributed and Cloud Computing,</a:t>
            </a:r>
            <a:r>
              <a:rPr lang="en-US" sz="1800" i="1"/>
              <a:t> </a:t>
            </a:r>
            <a:br>
              <a:rPr lang="en-US" sz="1800" i="1"/>
            </a:br>
            <a:r>
              <a:rPr lang="en-US" sz="1600"/>
              <a:t>Morgan Kaufmann, 2012.</a:t>
            </a:r>
          </a:p>
        </p:txBody>
      </p:sp>
    </p:spTree>
    <p:extLst>
      <p:ext uri="{BB962C8B-B14F-4D97-AF65-F5344CB8AC3E}">
        <p14:creationId xmlns:p14="http://schemas.microsoft.com/office/powerpoint/2010/main" val="2429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C5BF593-563C-4F88-B89A-7D719AC1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2722563"/>
            <a:ext cx="395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en-US" sz="1600">
              <a:solidFill>
                <a:srgbClr val="CC33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-76200" y="914400"/>
            <a:ext cx="5974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000000"/>
                </a:solidFill>
              </a:rPr>
              <a:t>Computing Paradigm Distinctions</a:t>
            </a:r>
            <a:endParaRPr lang="zh-CN" altLang="en-US" sz="2800" b="1" i="1" dirty="0">
              <a:solidFill>
                <a:srgbClr val="0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8B44C7-4AD2-43D2-9858-FC42983B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783696"/>
            <a:ext cx="8388350" cy="4467880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</a:rPr>
              <a:t>Centralized Computing</a:t>
            </a: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</a:rPr>
              <a:t>All computer resources are centralized in one physical system.</a:t>
            </a:r>
          </a:p>
          <a:p>
            <a:pPr>
              <a:defRPr/>
            </a:pPr>
            <a:r>
              <a:rPr lang="en-US" sz="1800" dirty="0">
                <a:solidFill>
                  <a:srgbClr val="000000"/>
                </a:solidFill>
              </a:rPr>
              <a:t>Parallel Computing</a:t>
            </a: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</a:rPr>
              <a:t>All processors are either tightly coupled with central shard memory or loosely coupled with distributed memory</a:t>
            </a:r>
          </a:p>
          <a:p>
            <a:pPr>
              <a:defRPr/>
            </a:pPr>
            <a:r>
              <a:rPr lang="en-US" sz="1800" dirty="0">
                <a:solidFill>
                  <a:srgbClr val="000000"/>
                </a:solidFill>
              </a:rPr>
              <a:t>Distributed Computing</a:t>
            </a: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</a:rPr>
              <a:t>Field of CS/CE that studies distributed systems. A distributed system consists of multiple autonomous computers, each with its own private memory, communicating over a network.</a:t>
            </a:r>
          </a:p>
          <a:p>
            <a:pPr>
              <a:defRPr/>
            </a:pPr>
            <a:r>
              <a:rPr lang="en-US" sz="1800" dirty="0">
                <a:solidFill>
                  <a:srgbClr val="000000"/>
                </a:solidFill>
              </a:rPr>
              <a:t>Cloud Computing</a:t>
            </a:r>
          </a:p>
          <a:p>
            <a:pPr lvl="1">
              <a:defRPr/>
            </a:pPr>
            <a:r>
              <a:rPr lang="en-US" sz="1800" dirty="0">
                <a:solidFill>
                  <a:srgbClr val="000000"/>
                </a:solidFill>
              </a:rPr>
              <a:t>An Internet cloud of resources that may be either centralized or decentralized. The cloud applies to parallel or distributed computing or both. Clouds may be built from physical or virtualized resources.</a:t>
            </a:r>
          </a:p>
        </p:txBody>
      </p:sp>
    </p:spTree>
    <p:extLst>
      <p:ext uri="{BB962C8B-B14F-4D97-AF65-F5344CB8AC3E}">
        <p14:creationId xmlns:p14="http://schemas.microsoft.com/office/powerpoint/2010/main" val="341122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27B9D-8B53-C542-B4A4-B7AE274C943D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C5BF593-563C-4F88-B89A-7D719AC1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2722563"/>
            <a:ext cx="395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en-US" sz="1600">
              <a:solidFill>
                <a:srgbClr val="CC3300"/>
              </a:solidFill>
              <a:latin typeface="Times New Roman" charset="0"/>
              <a:ea typeface="ＭＳ Ｐゴシック" charset="0"/>
              <a:cs typeface="魏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F268F4-1534-4D6C-9964-DA8762AF9B97}"/>
              </a:ext>
            </a:extLst>
          </p:cNvPr>
          <p:cNvSpPr/>
          <p:nvPr/>
        </p:nvSpPr>
        <p:spPr>
          <a:xfrm>
            <a:off x="25400" y="8382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魏碑" charset="0"/>
              </a:rPr>
              <a:t>Technology Convergence toward HPC for Science and HTC for Business: 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魏碑" charset="0"/>
              </a:rPr>
              <a:t>Utility Computing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5232A73-F318-4800-B478-583DAAC53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7" y="1905000"/>
            <a:ext cx="7784306" cy="403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C4D0FC-526D-4F3E-9E5E-B15DC1F5873B}"/>
              </a:ext>
            </a:extLst>
          </p:cNvPr>
          <p:cNvSpPr/>
          <p:nvPr/>
        </p:nvSpPr>
        <p:spPr>
          <a:xfrm>
            <a:off x="1772444" y="6050179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0000"/>
                </a:solidFill>
              </a:rPr>
              <a:t>(Courtesy of Raj </a:t>
            </a:r>
            <a:r>
              <a:rPr lang="en-US" altLang="zh-CN" dirty="0" err="1">
                <a:solidFill>
                  <a:srgbClr val="000000"/>
                </a:solidFill>
              </a:rPr>
              <a:t>Buyya</a:t>
            </a:r>
            <a:r>
              <a:rPr lang="en-US" altLang="zh-CN" dirty="0">
                <a:solidFill>
                  <a:srgbClr val="000000"/>
                </a:solidFill>
              </a:rPr>
              <a:t>, University of Melbourne, 2011)</a:t>
            </a:r>
          </a:p>
        </p:txBody>
      </p:sp>
    </p:spTree>
    <p:extLst>
      <p:ext uri="{BB962C8B-B14F-4D97-AF65-F5344CB8AC3E}">
        <p14:creationId xmlns:p14="http://schemas.microsoft.com/office/powerpoint/2010/main" val="27502952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009tgp_computer_new_v3</Template>
  <TotalTime>27606</TotalTime>
  <Words>1564</Words>
  <Application>Microsoft Office PowerPoint</Application>
  <PresentationFormat>全屏显示(4:3)</PresentationFormat>
  <Paragraphs>300</Paragraphs>
  <Slides>35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 Unicode MS</vt:lpstr>
      <vt:lpstr>ＭＳ Ｐゴシック</vt:lpstr>
      <vt:lpstr>新細明體</vt:lpstr>
      <vt:lpstr>Source Sans Pro</vt:lpstr>
      <vt:lpstr>宋体</vt:lpstr>
      <vt:lpstr>魏碑</vt:lpstr>
      <vt:lpstr>Arial</vt:lpstr>
      <vt:lpstr>Calibri</vt:lpstr>
      <vt:lpstr>Times New Roman</vt:lpstr>
      <vt:lpstr>Verdana</vt:lpstr>
      <vt:lpstr>Wingdings</vt:lpstr>
      <vt:lpstr>Default Design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Peng Fei Chen</dc:creator>
  <cp:lastModifiedBy>756983026@qq.com</cp:lastModifiedBy>
  <cp:revision>3110</cp:revision>
  <dcterms:created xsi:type="dcterms:W3CDTF">2018-01-21T04:36:46Z</dcterms:created>
  <dcterms:modified xsi:type="dcterms:W3CDTF">2018-06-27T07:52:06Z</dcterms:modified>
</cp:coreProperties>
</file>